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396" r:id="rId4"/>
    <p:sldId id="370" r:id="rId5"/>
    <p:sldId id="403" r:id="rId6"/>
    <p:sldId id="383" r:id="rId7"/>
    <p:sldId id="384" r:id="rId8"/>
    <p:sldId id="397" r:id="rId9"/>
    <p:sldId id="385" r:id="rId10"/>
    <p:sldId id="404" r:id="rId11"/>
    <p:sldId id="405" r:id="rId12"/>
    <p:sldId id="406" r:id="rId13"/>
    <p:sldId id="407" r:id="rId14"/>
    <p:sldId id="408" r:id="rId15"/>
    <p:sldId id="409" r:id="rId16"/>
    <p:sldId id="410" r:id="rId17"/>
    <p:sldId id="411" r:id="rId18"/>
    <p:sldId id="412" r:id="rId19"/>
    <p:sldId id="413" r:id="rId20"/>
    <p:sldId id="414" r:id="rId21"/>
    <p:sldId id="415" r:id="rId22"/>
    <p:sldId id="416" r:id="rId23"/>
    <p:sldId id="417" r:id="rId24"/>
    <p:sldId id="395" r:id="rId25"/>
    <p:sldId id="386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260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 수진" initials="이수" lastIdx="1" clrIdx="0">
    <p:extLst>
      <p:ext uri="{19B8F6BF-5375-455C-9EA6-DF929625EA0E}">
        <p15:presenceInfo xmlns:p15="http://schemas.microsoft.com/office/powerpoint/2012/main" userId="5da0d5ef06b16d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47" autoAdjust="0"/>
    <p:restoredTop sz="96364" autoAdjust="0"/>
  </p:normalViewPr>
  <p:slideViewPr>
    <p:cSldViewPr snapToGrid="0">
      <p:cViewPr varScale="1">
        <p:scale>
          <a:sx n="153" d="100"/>
          <a:sy n="153" d="100"/>
        </p:scale>
        <p:origin x="111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E76319-88E1-4766-A59D-E2A549308178}" type="datetimeFigureOut">
              <a:rPr lang="ko-KR" altLang="en-US" smtClean="0"/>
              <a:t>2019-11-26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8F50A0-864A-404F-B2A9-5352DF1D88D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13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87645B83-BFF1-431B-B7D0-0BCF8D2A379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74C491B-EBA9-4CEB-B259-72E79D3813AD}"/>
              </a:ext>
            </a:extLst>
          </p:cNvPr>
          <p:cNvSpPr txBox="1"/>
          <p:nvPr userDrawn="1"/>
        </p:nvSpPr>
        <p:spPr>
          <a:xfrm>
            <a:off x="180975" y="6477000"/>
            <a:ext cx="2905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Copyright © Inter-X. All rights reserved.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745A6E-2429-4174-A599-B9EA1A8669FA}"/>
              </a:ext>
            </a:extLst>
          </p:cNvPr>
          <p:cNvSpPr txBox="1"/>
          <p:nvPr userDrawn="1"/>
        </p:nvSpPr>
        <p:spPr>
          <a:xfrm>
            <a:off x="9105899" y="6467475"/>
            <a:ext cx="2905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www.interxlab.com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788446C6-031B-4121-BA89-D67F81034E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04907" y="168450"/>
            <a:ext cx="46741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90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6303D35D-31C2-49BE-90E4-0BAF450A5065}"/>
              </a:ext>
            </a:extLst>
          </p:cNvPr>
          <p:cNvSpPr txBox="1"/>
          <p:nvPr userDrawn="1"/>
        </p:nvSpPr>
        <p:spPr>
          <a:xfrm>
            <a:off x="823151" y="584201"/>
            <a:ext cx="298838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Table of Contents</a:t>
            </a:r>
            <a:endParaRPr lang="ko-KR" altLang="en-US" sz="2600" b="1" dirty="0">
              <a:solidFill>
                <a:schemeClr val="accent5">
                  <a:lumMod val="75000"/>
                </a:schemeClr>
              </a:solidFill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4061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nufacturing bigdata analysis 이미지 검색결과&quot;">
            <a:extLst>
              <a:ext uri="{FF2B5EF4-FFF2-40B4-BE49-F238E27FC236}">
                <a16:creationId xmlns:a16="http://schemas.microsoft.com/office/drawing/2014/main" id="{2A7E6E05-A949-4A9D-B1E3-1C30E8DB3403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444" b="30458"/>
          <a:stretch/>
        </p:blipFill>
        <p:spPr bwMode="auto">
          <a:xfrm>
            <a:off x="0" y="-1"/>
            <a:ext cx="12192000" cy="2040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944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9D2DF4B-0BF9-40E8-9F18-A4162C727885}"/>
              </a:ext>
            </a:extLst>
          </p:cNvPr>
          <p:cNvCxnSpPr/>
          <p:nvPr userDrawn="1"/>
        </p:nvCxnSpPr>
        <p:spPr>
          <a:xfrm>
            <a:off x="0" y="684892"/>
            <a:ext cx="12192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래픽 8">
            <a:extLst>
              <a:ext uri="{FF2B5EF4-FFF2-40B4-BE49-F238E27FC236}">
                <a16:creationId xmlns:a16="http://schemas.microsoft.com/office/drawing/2014/main" id="{10A56299-D291-4887-A417-C6011F5DCA1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651742" y="215169"/>
            <a:ext cx="350580" cy="32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6060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EF05A7C-F900-4F10-83D1-992A15BF9DE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6FBB353-F7C5-4747-97BD-5FFA79E0CFBA}"/>
              </a:ext>
            </a:extLst>
          </p:cNvPr>
          <p:cNvSpPr txBox="1"/>
          <p:nvPr userDrawn="1"/>
        </p:nvSpPr>
        <p:spPr>
          <a:xfrm>
            <a:off x="180975" y="6477000"/>
            <a:ext cx="2905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Copyright © Inter-X. All rights reserved.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34A98B-491D-4C35-971F-EB637D80F15E}"/>
              </a:ext>
            </a:extLst>
          </p:cNvPr>
          <p:cNvSpPr txBox="1"/>
          <p:nvPr userDrawn="1"/>
        </p:nvSpPr>
        <p:spPr>
          <a:xfrm>
            <a:off x="9105899" y="6467475"/>
            <a:ext cx="290512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000" dirty="0">
                <a:latin typeface="+mj-lt"/>
                <a:ea typeface="나눔스퀘어" panose="020B0600000101010101" pitchFamily="50" charset="-127"/>
              </a:rPr>
              <a:t>www.interxlab.com</a:t>
            </a:r>
            <a:endParaRPr lang="ko-KR" altLang="en-US" sz="1000" dirty="0">
              <a:latin typeface="+mj-lt"/>
              <a:ea typeface="나눔스퀘어" panose="020B0600000101010101" pitchFamily="50" charset="-127"/>
            </a:endParaRPr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DEECD58B-3C81-406C-BA36-003B7C08DAE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7664" y="2439460"/>
            <a:ext cx="2140188" cy="1978053"/>
          </a:xfrm>
          <a:prstGeom prst="rect">
            <a:avLst/>
          </a:prstGeom>
        </p:spPr>
      </p:pic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7220639-025A-4FA8-8690-CE0C28BB8850}"/>
              </a:ext>
            </a:extLst>
          </p:cNvPr>
          <p:cNvCxnSpPr>
            <a:cxnSpLocks/>
          </p:cNvCxnSpPr>
          <p:nvPr userDrawn="1"/>
        </p:nvCxnSpPr>
        <p:spPr>
          <a:xfrm>
            <a:off x="5602340" y="2364304"/>
            <a:ext cx="0" cy="1424819"/>
          </a:xfrm>
          <a:prstGeom prst="line">
            <a:avLst/>
          </a:prstGeom>
          <a:ln w="34925">
            <a:solidFill>
              <a:srgbClr val="404A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08C9B0A-F8E8-4ECD-BDF4-55DB0B6E4C83}"/>
              </a:ext>
            </a:extLst>
          </p:cNvPr>
          <p:cNvSpPr txBox="1"/>
          <p:nvPr userDrawn="1"/>
        </p:nvSpPr>
        <p:spPr>
          <a:xfrm>
            <a:off x="5861212" y="3105176"/>
            <a:ext cx="27500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404A54"/>
                </a:solidFill>
              </a:rPr>
              <a:t>Link Your Manufacturing</a:t>
            </a:r>
          </a:p>
          <a:p>
            <a:r>
              <a:rPr lang="en-US" altLang="ko-KR" dirty="0">
                <a:solidFill>
                  <a:srgbClr val="404A54"/>
                </a:solidFill>
              </a:rPr>
              <a:t>Data to Profit </a:t>
            </a:r>
            <a:endParaRPr lang="ko-KR" altLang="en-US" dirty="0">
              <a:solidFill>
                <a:srgbClr val="404A54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26EABA-17AE-4802-86F4-B06DBA75621A}"/>
              </a:ext>
            </a:extLst>
          </p:cNvPr>
          <p:cNvSpPr txBox="1"/>
          <p:nvPr userDrawn="1"/>
        </p:nvSpPr>
        <p:spPr>
          <a:xfrm>
            <a:off x="5861212" y="2511552"/>
            <a:ext cx="3180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제조</a:t>
            </a:r>
            <a:r>
              <a:rPr lang="en-US" altLang="ko-KR" b="1" dirty="0"/>
              <a:t> AI, </a:t>
            </a:r>
            <a:r>
              <a:rPr lang="ko-KR" altLang="en-US" b="1" dirty="0"/>
              <a:t>빅데이터 전문</a:t>
            </a:r>
            <a:r>
              <a:rPr lang="en-US" altLang="ko-KR" b="1" dirty="0"/>
              <a:t> </a:t>
            </a:r>
            <a:r>
              <a:rPr lang="ko-KR" altLang="en-US" b="1" dirty="0"/>
              <a:t>기업</a:t>
            </a:r>
          </a:p>
        </p:txBody>
      </p:sp>
    </p:spTree>
    <p:extLst>
      <p:ext uri="{BB962C8B-B14F-4D97-AF65-F5344CB8AC3E}">
        <p14:creationId xmlns:p14="http://schemas.microsoft.com/office/powerpoint/2010/main" val="1131464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7">
            <a:extLst>
              <a:ext uri="{FF2B5EF4-FFF2-40B4-BE49-F238E27FC236}">
                <a16:creationId xmlns:a16="http://schemas.microsoft.com/office/drawing/2014/main" id="{7D20A998-7B2A-4886-A498-78AC53B959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304534" y="6632408"/>
            <a:ext cx="1594338" cy="18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2"/>
                </a:solidFill>
              </a14:hiddenFill>
            </a:ext>
            <a:ext uri="{91240B29-F687-4F45-9708-019B960494DF}">
              <a14:hiddenLine xmlns:a14="http://schemas.microsoft.com/office/drawing/2010/main" w="12700" algn="ctr">
                <a:solidFill>
                  <a:srgbClr val="FFFF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latinLnBrk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Tx/>
              <a:buNone/>
            </a:pPr>
            <a:fld id="{BE9A951B-AA43-41DC-8644-C53D9799967E}" type="slidenum">
              <a:rPr lang="en-US" altLang="ko-KR" sz="1000">
                <a:solidFill>
                  <a:schemeClr val="accent5">
                    <a:lumMod val="50000"/>
                  </a:schemeClr>
                </a:solidFill>
              </a:rPr>
              <a:pPr algn="ctr" latinLnBrk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FontTx/>
                <a:buNone/>
              </a:pPr>
              <a:t>‹#›</a:t>
            </a:fld>
            <a:endParaRPr lang="en-US" altLang="ko-KR" sz="1000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B358F4D0-294B-4AB0-BD65-ECFD85850FC0}"/>
              </a:ext>
            </a:extLst>
          </p:cNvPr>
          <p:cNvCxnSpPr/>
          <p:nvPr userDrawn="1"/>
        </p:nvCxnSpPr>
        <p:spPr>
          <a:xfrm>
            <a:off x="0" y="6596119"/>
            <a:ext cx="12192000" cy="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91B1AEF8-16BC-4904-A7E8-31E20DE6C528}"/>
              </a:ext>
            </a:extLst>
          </p:cNvPr>
          <p:cNvSpPr/>
          <p:nvPr userDrawn="1"/>
        </p:nvSpPr>
        <p:spPr>
          <a:xfrm>
            <a:off x="8480107" y="6609222"/>
            <a:ext cx="371189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/>
            <a:r>
              <a:rPr lang="en-US" altLang="ko-KR" sz="1000" b="1" dirty="0">
                <a:solidFill>
                  <a:schemeClr val="accent5">
                    <a:lumMod val="50000"/>
                  </a:schemeClr>
                </a:solidFill>
              </a:rPr>
              <a:t>Copyright © Inter-X. All rights reserved.</a:t>
            </a:r>
            <a:endParaRPr lang="ko-KR" altLang="en-US" sz="1000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EB6BA90-7D29-4684-8873-6648B8B82783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75" y="6668231"/>
            <a:ext cx="774419" cy="13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1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9" r:id="rId5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13" Type="http://schemas.openxmlformats.org/officeDocument/2006/relationships/image" Target="../media/image49.jpeg"/><Relationship Id="rId18" Type="http://schemas.openxmlformats.org/officeDocument/2006/relationships/image" Target="../media/image54.jpeg"/><Relationship Id="rId3" Type="http://schemas.openxmlformats.org/officeDocument/2006/relationships/image" Target="../media/image39.jpeg"/><Relationship Id="rId7" Type="http://schemas.openxmlformats.org/officeDocument/2006/relationships/image" Target="../media/image43.jpeg"/><Relationship Id="rId12" Type="http://schemas.openxmlformats.org/officeDocument/2006/relationships/image" Target="../media/image48.jpeg"/><Relationship Id="rId17" Type="http://schemas.openxmlformats.org/officeDocument/2006/relationships/image" Target="../media/image53.jpeg"/><Relationship Id="rId2" Type="http://schemas.openxmlformats.org/officeDocument/2006/relationships/image" Target="../media/image38.jpeg"/><Relationship Id="rId16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jpeg"/><Relationship Id="rId11" Type="http://schemas.openxmlformats.org/officeDocument/2006/relationships/image" Target="../media/image47.jpeg"/><Relationship Id="rId5" Type="http://schemas.openxmlformats.org/officeDocument/2006/relationships/image" Target="../media/image41.jpeg"/><Relationship Id="rId15" Type="http://schemas.openxmlformats.org/officeDocument/2006/relationships/image" Target="../media/image51.jpeg"/><Relationship Id="rId10" Type="http://schemas.openxmlformats.org/officeDocument/2006/relationships/image" Target="../media/image46.jpeg"/><Relationship Id="rId19" Type="http://schemas.openxmlformats.org/officeDocument/2006/relationships/image" Target="../media/image55.jpeg"/><Relationship Id="rId4" Type="http://schemas.openxmlformats.org/officeDocument/2006/relationships/image" Target="../media/image40.jpeg"/><Relationship Id="rId9" Type="http://schemas.openxmlformats.org/officeDocument/2006/relationships/image" Target="../media/image45.jpeg"/><Relationship Id="rId14" Type="http://schemas.openxmlformats.org/officeDocument/2006/relationships/image" Target="../media/image5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jixta.wordpress.com/2015/07/17/machine-learning-algorithms-mindmap/" TargetMode="External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rfriend.tistory.com/tag/%EA%B0%95%ED%99%94%ED%95%99%EC%8A%B5" TargetMode="External"/><Relationship Id="rId4" Type="http://schemas.openxmlformats.org/officeDocument/2006/relationships/image" Target="../media/image61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gif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6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11" Type="http://schemas.openxmlformats.org/officeDocument/2006/relationships/image" Target="../media/image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9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jpe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146D55E-8E0D-4EF1-BBF8-24E6E07A4369}"/>
              </a:ext>
            </a:extLst>
          </p:cNvPr>
          <p:cNvSpPr txBox="1"/>
          <p:nvPr/>
        </p:nvSpPr>
        <p:spPr>
          <a:xfrm>
            <a:off x="0" y="1682471"/>
            <a:ext cx="12192000" cy="275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000" b="1" dirty="0">
                <a:solidFill>
                  <a:srgbClr val="002060"/>
                </a:solidFill>
                <a:latin typeface="+mn-ea"/>
                <a:cs typeface="Arial Unicode MS" panose="020B0604020202020204" pitchFamily="50" charset="-127"/>
              </a:rPr>
              <a:t>제조</a:t>
            </a:r>
            <a:r>
              <a:rPr lang="en-US" altLang="ko-KR" sz="5000" b="1" dirty="0">
                <a:solidFill>
                  <a:srgbClr val="002060"/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5000" b="1" dirty="0">
                <a:solidFill>
                  <a:srgbClr val="002060"/>
                </a:solidFill>
                <a:latin typeface="+mn-ea"/>
                <a:cs typeface="Arial Unicode MS" panose="020B0604020202020204" pitchFamily="50" charset="-127"/>
              </a:rPr>
              <a:t>빅데이터 분석 방법론</a:t>
            </a:r>
            <a:endParaRPr lang="en-US" altLang="ko-KR" sz="5000" b="1" dirty="0">
              <a:solidFill>
                <a:srgbClr val="002060"/>
              </a:solidFill>
              <a:latin typeface="+mn-ea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2000" dirty="0">
                <a:solidFill>
                  <a:srgbClr val="002060"/>
                </a:solidFill>
                <a:latin typeface="+mn-ea"/>
                <a:cs typeface="Arial Unicode MS" panose="020B0604020202020204" pitchFamily="50" charset="-127"/>
              </a:rPr>
              <a:t>(Manufacturing Big Data Analysis Methodology)</a:t>
            </a:r>
          </a:p>
          <a:p>
            <a:pPr algn="ctr">
              <a:lnSpc>
                <a:spcPct val="250000"/>
              </a:lnSpc>
            </a:pPr>
            <a:r>
              <a:rPr lang="ko-KR" altLang="en-US" sz="5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제조 빅데이터 분석 관련 자료 </a:t>
            </a:r>
            <a:r>
              <a:rPr lang="en-US" altLang="ko-KR" sz="3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sz="3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참고용</a:t>
            </a:r>
            <a:r>
              <a:rPr lang="en-US" altLang="ko-KR" sz="3000" b="1" dirty="0">
                <a:solidFill>
                  <a:schemeClr val="accent6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924697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C889735-72EA-4F9D-8EB4-E1E47410AC5E}"/>
              </a:ext>
            </a:extLst>
          </p:cNvPr>
          <p:cNvSpPr/>
          <p:nvPr/>
        </p:nvSpPr>
        <p:spPr>
          <a:xfrm>
            <a:off x="203200" y="828937"/>
            <a:ext cx="970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생산성 향상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안전성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비가동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Zero,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개선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),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신속대응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생산비용 최소화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,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생산자율운영</a:t>
            </a:r>
          </a:p>
          <a:p>
            <a:pPr marL="285750" indent="-285750">
              <a:buFont typeface="맑은 고딕" panose="020B0503020000020004" pitchFamily="50" charset="-127"/>
              <a:buChar char="▣"/>
            </a:pP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AF45E26-B59E-4C07-945F-C4E0C2E99FDD}"/>
              </a:ext>
            </a:extLst>
          </p:cNvPr>
          <p:cNvSpPr/>
          <p:nvPr/>
        </p:nvSpPr>
        <p:spPr>
          <a:xfrm>
            <a:off x="601797" y="2427687"/>
            <a:ext cx="5876930" cy="392870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기준 및 계획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생산기준정보의 변화와 문제점을 </a:t>
            </a:r>
            <a:r>
              <a:rPr lang="en-US" altLang="ko-KR" sz="1400" dirty="0"/>
              <a:t> </a:t>
            </a:r>
            <a:r>
              <a:rPr lang="ko-KR" altLang="en-US" sz="1400" dirty="0"/>
              <a:t>파악할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생산계획의 문제를 감지할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계획 실행에 문제점을 실시간으로 감지할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</a:t>
            </a:r>
            <a:r>
              <a:rPr lang="en-US" altLang="ko-KR" sz="1400" b="1" dirty="0"/>
              <a:t>-</a:t>
            </a:r>
            <a:r>
              <a:rPr lang="ko-KR" altLang="en-US" sz="1400" b="1" dirty="0"/>
              <a:t> 지시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실행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실적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실시간 생산 이상</a:t>
            </a:r>
            <a:r>
              <a:rPr lang="en-US" altLang="ko-KR" sz="1400" dirty="0"/>
              <a:t>(4M-</a:t>
            </a:r>
            <a:r>
              <a:rPr lang="ko-KR" altLang="en-US" sz="1400" dirty="0"/>
              <a:t>비가동</a:t>
            </a:r>
            <a:r>
              <a:rPr lang="en-US" altLang="ko-KR" sz="1400" dirty="0"/>
              <a:t>)</a:t>
            </a:r>
            <a:r>
              <a:rPr lang="ko-KR" altLang="en-US" sz="1400" dirty="0"/>
              <a:t>을 감지할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전 공정 </a:t>
            </a:r>
            <a:r>
              <a:rPr lang="en-US" altLang="ko-KR" sz="1400" dirty="0"/>
              <a:t>Recipe</a:t>
            </a:r>
            <a:r>
              <a:rPr lang="ko-KR" altLang="en-US" sz="1400" dirty="0"/>
              <a:t>를 디지털화 및 분석을 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문제 원인분석 및 개선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생산문제 현상 및 원인 분석이 실시간 자동으로 분석이 가능합니까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문제 해결 및 개선 방법을 자동으로 찾을 수 있습니까</a:t>
            </a:r>
            <a:r>
              <a:rPr lang="en-US" altLang="ko-KR" sz="1400" dirty="0"/>
              <a:t>?</a:t>
            </a:r>
            <a:r>
              <a:rPr lang="ko-KR" altLang="en-US" sz="1400" dirty="0"/>
              <a:t> </a:t>
            </a: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B2F2FC-B50F-4934-8C3C-33081AAAE9ED}"/>
              </a:ext>
            </a:extLst>
          </p:cNvPr>
          <p:cNvSpPr txBox="1"/>
          <p:nvPr/>
        </p:nvSpPr>
        <p:spPr>
          <a:xfrm>
            <a:off x="2278399" y="1756872"/>
            <a:ext cx="9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지시</a:t>
            </a:r>
            <a:r>
              <a:rPr lang="en-US" altLang="ko-KR" sz="1400" dirty="0"/>
              <a:t>/</a:t>
            </a:r>
            <a:r>
              <a:rPr lang="ko-KR" altLang="en-US" sz="1400" dirty="0"/>
              <a:t>실행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60DFC9-BB80-44E1-9D02-6F78C50CBB0F}"/>
              </a:ext>
            </a:extLst>
          </p:cNvPr>
          <p:cNvSpPr txBox="1"/>
          <p:nvPr/>
        </p:nvSpPr>
        <p:spPr>
          <a:xfrm>
            <a:off x="3818160" y="17568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실적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91C140-FF10-4F37-A37B-F78C3973F3C2}"/>
              </a:ext>
            </a:extLst>
          </p:cNvPr>
          <p:cNvSpPr txBox="1"/>
          <p:nvPr/>
        </p:nvSpPr>
        <p:spPr>
          <a:xfrm>
            <a:off x="5143119" y="17568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원인분석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3E4810-B528-4F91-824B-24D3D3AA618D}"/>
              </a:ext>
            </a:extLst>
          </p:cNvPr>
          <p:cNvSpPr txBox="1"/>
          <p:nvPr/>
        </p:nvSpPr>
        <p:spPr>
          <a:xfrm>
            <a:off x="6827150" y="1756872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개선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D48F13-B512-469C-8CBA-35C27422DAA3}"/>
              </a:ext>
            </a:extLst>
          </p:cNvPr>
          <p:cNvSpPr txBox="1"/>
          <p:nvPr/>
        </p:nvSpPr>
        <p:spPr>
          <a:xfrm>
            <a:off x="7941314" y="175687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최적화 모델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BCBFBD-CCC5-4CB2-8F3D-255A236C683A}"/>
              </a:ext>
            </a:extLst>
          </p:cNvPr>
          <p:cNvSpPr txBox="1"/>
          <p:nvPr/>
        </p:nvSpPr>
        <p:spPr>
          <a:xfrm>
            <a:off x="9656606" y="175687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자율운영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1550BB7-ED8B-401D-ACA2-AB49A5D74517}"/>
              </a:ext>
            </a:extLst>
          </p:cNvPr>
          <p:cNvSpPr/>
          <p:nvPr/>
        </p:nvSpPr>
        <p:spPr>
          <a:xfrm>
            <a:off x="6431418" y="2427687"/>
            <a:ext cx="5411097" cy="36055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</a:t>
            </a:r>
            <a:r>
              <a:rPr lang="en-US" altLang="ko-KR" sz="1400" b="1" dirty="0"/>
              <a:t>- </a:t>
            </a:r>
            <a:r>
              <a:rPr lang="ko-KR" altLang="en-US" sz="1400" b="1" dirty="0"/>
              <a:t>문제 예측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생산 실행 상태 및 문제를 미리 예측할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예측된 문제의 원인을 미리 파악할 수 있습니까</a:t>
            </a:r>
            <a:r>
              <a:rPr lang="en-US" altLang="ko-KR" sz="1400" dirty="0"/>
              <a:t>?</a:t>
            </a:r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활동 및 비용 최소화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생산성 확보를 위한 최적의 생산활동을 분석할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생산 비용을 최소화 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b="1" dirty="0"/>
              <a:t>생산관리 문제</a:t>
            </a:r>
            <a:r>
              <a:rPr lang="en-US" altLang="ko-KR" sz="1400" b="1" dirty="0"/>
              <a:t>/</a:t>
            </a:r>
            <a:r>
              <a:rPr lang="ko-KR" altLang="en-US" sz="1400" b="1" dirty="0"/>
              <a:t>최적화 자율운영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</a:t>
            </a:r>
            <a:r>
              <a:rPr lang="en-US" altLang="ko-KR" sz="1400" dirty="0"/>
              <a:t>- </a:t>
            </a:r>
            <a:r>
              <a:rPr lang="ko-KR" altLang="en-US" sz="1400" dirty="0"/>
              <a:t>문제점을 예측하고 제어하여 자율적으로 운영할 수 있습니까</a:t>
            </a:r>
            <a:r>
              <a:rPr lang="en-US" altLang="ko-KR" sz="14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ko-KR" sz="1400" dirty="0"/>
              <a:t>  - </a:t>
            </a:r>
            <a:r>
              <a:rPr lang="ko-KR" altLang="en-US" sz="1400" dirty="0"/>
              <a:t>최적화를 예측하고 제어하여 자율적으로 운영할 수 있습니까</a:t>
            </a:r>
            <a:r>
              <a:rPr lang="en-US" altLang="ko-KR" sz="1400" dirty="0"/>
              <a:t>?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0909A7D-4F68-46B7-8B44-09C296E9DBDB}"/>
              </a:ext>
            </a:extLst>
          </p:cNvPr>
          <p:cNvSpPr txBox="1"/>
          <p:nvPr/>
        </p:nvSpPr>
        <p:spPr>
          <a:xfrm>
            <a:off x="953440" y="1756872"/>
            <a:ext cx="9733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/>
              <a:t>기준</a:t>
            </a:r>
            <a:r>
              <a:rPr lang="en-US" altLang="ko-KR" sz="1400" dirty="0"/>
              <a:t>/</a:t>
            </a:r>
            <a:r>
              <a:rPr lang="ko-KR" altLang="en-US" sz="1400" dirty="0"/>
              <a:t>계획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9733814-A60D-4E74-8879-3C070D1D2C6A}"/>
              </a:ext>
            </a:extLst>
          </p:cNvPr>
          <p:cNvCxnSpPr>
            <a:stCxn id="14" idx="3"/>
            <a:endCxn id="7" idx="1"/>
          </p:cNvCxnSpPr>
          <p:nvPr/>
        </p:nvCxnSpPr>
        <p:spPr>
          <a:xfrm>
            <a:off x="1926784" y="1910761"/>
            <a:ext cx="3516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E8D62D-A522-4544-89A0-221BFE3FC79F}"/>
              </a:ext>
            </a:extLst>
          </p:cNvPr>
          <p:cNvCxnSpPr>
            <a:stCxn id="7" idx="3"/>
            <a:endCxn id="8" idx="1"/>
          </p:cNvCxnSpPr>
          <p:nvPr/>
        </p:nvCxnSpPr>
        <p:spPr>
          <a:xfrm>
            <a:off x="3251743" y="1910761"/>
            <a:ext cx="5664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550133C-F0FA-474A-A03C-9057E3AF4743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4361899" y="1910761"/>
            <a:ext cx="78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9D27782E-9364-4A63-914F-7D37DB1880B8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045930" y="1910761"/>
            <a:ext cx="7812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1AF170F1-80AA-46CA-891D-5B375AAF65FE}"/>
              </a:ext>
            </a:extLst>
          </p:cNvPr>
          <p:cNvCxnSpPr>
            <a:stCxn id="10" idx="3"/>
            <a:endCxn id="11" idx="1"/>
          </p:cNvCxnSpPr>
          <p:nvPr/>
        </p:nvCxnSpPr>
        <p:spPr>
          <a:xfrm>
            <a:off x="7370889" y="1910761"/>
            <a:ext cx="5704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8B56833-F27B-4937-97E9-86504BA55D59}"/>
              </a:ext>
            </a:extLst>
          </p:cNvPr>
          <p:cNvCxnSpPr>
            <a:stCxn id="11" idx="3"/>
            <a:endCxn id="12" idx="1"/>
          </p:cNvCxnSpPr>
          <p:nvPr/>
        </p:nvCxnSpPr>
        <p:spPr>
          <a:xfrm>
            <a:off x="9086179" y="1910761"/>
            <a:ext cx="5704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060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4BB74E1-C9C7-463E-96C4-1754EF0A3768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 빅데이터 분석 단계 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6161B57A-49A2-45CA-8495-5940B255DE15}"/>
              </a:ext>
            </a:extLst>
          </p:cNvPr>
          <p:cNvCxnSpPr>
            <a:stCxn id="26" idx="2"/>
          </p:cNvCxnSpPr>
          <p:nvPr/>
        </p:nvCxnSpPr>
        <p:spPr>
          <a:xfrm>
            <a:off x="6196877" y="3066255"/>
            <a:ext cx="8327" cy="227620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1EE7DE7-6208-456A-803D-4BE9E9EA2A04}"/>
              </a:ext>
            </a:extLst>
          </p:cNvPr>
          <p:cNvSpPr txBox="1"/>
          <p:nvPr/>
        </p:nvSpPr>
        <p:spPr>
          <a:xfrm>
            <a:off x="889065" y="1585539"/>
            <a:ext cx="122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수집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52E30AC-DF4E-4385-AD66-BD8BACAB0342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03" y="2034076"/>
            <a:ext cx="1024171" cy="7597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07BC62-F66D-4095-B9A0-B89AF29E507A}"/>
              </a:ext>
            </a:extLst>
          </p:cNvPr>
          <p:cNvSpPr txBox="1"/>
          <p:nvPr/>
        </p:nvSpPr>
        <p:spPr>
          <a:xfrm>
            <a:off x="2455982" y="1585539"/>
            <a:ext cx="119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모니터링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탐지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FBB2394-8994-453B-A2FF-F5772A6B661B}"/>
              </a:ext>
            </a:extLst>
          </p:cNvPr>
          <p:cNvSpPr txBox="1"/>
          <p:nvPr/>
        </p:nvSpPr>
        <p:spPr>
          <a:xfrm>
            <a:off x="4031584" y="1585539"/>
            <a:ext cx="111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현상분석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E36500-6F7E-421E-9782-6F87B5FC9AE9}"/>
              </a:ext>
            </a:extLst>
          </p:cNvPr>
          <p:cNvSpPr txBox="1"/>
          <p:nvPr/>
        </p:nvSpPr>
        <p:spPr>
          <a:xfrm>
            <a:off x="5653205" y="1585539"/>
            <a:ext cx="104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원인분석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A49CE3-285E-49AA-8291-BD44AB69D451}"/>
              </a:ext>
            </a:extLst>
          </p:cNvPr>
          <p:cNvSpPr txBox="1"/>
          <p:nvPr/>
        </p:nvSpPr>
        <p:spPr>
          <a:xfrm>
            <a:off x="7130469" y="1585539"/>
            <a:ext cx="1042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예측분석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A0ABB1-3204-4072-B867-3F4F8D70779A}"/>
              </a:ext>
            </a:extLst>
          </p:cNvPr>
          <p:cNvSpPr txBox="1"/>
          <p:nvPr/>
        </p:nvSpPr>
        <p:spPr>
          <a:xfrm>
            <a:off x="8548383" y="1585539"/>
            <a:ext cx="92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예방분석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C0AE963-4B44-4D91-9A07-C38B4D8E4D24}"/>
              </a:ext>
            </a:extLst>
          </p:cNvPr>
          <p:cNvSpPr txBox="1"/>
          <p:nvPr/>
        </p:nvSpPr>
        <p:spPr>
          <a:xfrm>
            <a:off x="9847771" y="1585539"/>
            <a:ext cx="955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자율운영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6760082A-EA2C-42A5-8706-88D800974A7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>
            <a:off x="2117869" y="1724039"/>
            <a:ext cx="338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2A37B97-6245-4B72-A14D-257E6BB22624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3648942" y="1724039"/>
            <a:ext cx="38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4A070E8-C032-4171-A92A-E422FEA737DE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5151506" y="1724039"/>
            <a:ext cx="501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BCD79EE5-80B7-4E5F-90A6-0D66270D8F0D}"/>
              </a:ext>
            </a:extLst>
          </p:cNvPr>
          <p:cNvCxnSpPr>
            <a:cxnSpLocks/>
            <a:stCxn id="9" idx="3"/>
            <a:endCxn id="10" idx="1"/>
          </p:cNvCxnSpPr>
          <p:nvPr/>
        </p:nvCxnSpPr>
        <p:spPr>
          <a:xfrm>
            <a:off x="6695830" y="1724039"/>
            <a:ext cx="43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BDBEC6E-23DF-41C4-8341-62D4395A5E1A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>
            <a:off x="8173095" y="1724039"/>
            <a:ext cx="375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F1F124A-9F02-40FB-BD72-E68C46CFC284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472483" y="1724039"/>
            <a:ext cx="375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9DC6D93-2971-43AA-8C1D-C7109B84AA0A}"/>
              </a:ext>
            </a:extLst>
          </p:cNvPr>
          <p:cNvSpPr txBox="1"/>
          <p:nvPr/>
        </p:nvSpPr>
        <p:spPr>
          <a:xfrm>
            <a:off x="982129" y="2894617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00000"/>
                </a:solidFill>
              </a:rPr>
              <a:t>App, Iot, … 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8DF3266-98D0-48B3-851D-C6ED573EB0D2}"/>
              </a:ext>
            </a:extLst>
          </p:cNvPr>
          <p:cNvGrpSpPr/>
          <p:nvPr/>
        </p:nvGrpSpPr>
        <p:grpSpPr>
          <a:xfrm>
            <a:off x="2641453" y="2075922"/>
            <a:ext cx="855195" cy="612006"/>
            <a:chOff x="674267" y="3781350"/>
            <a:chExt cx="855195" cy="612006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12EE9D14-2B49-4B6E-95B4-8DE1ADFD9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267" y="3796179"/>
              <a:ext cx="387961" cy="319941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D37F01B0-4425-459B-BE07-889315FBB1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228" y="3781350"/>
              <a:ext cx="467234" cy="360000"/>
            </a:xfrm>
            <a:prstGeom prst="rect">
              <a:avLst/>
            </a:prstGeom>
          </p:spPr>
        </p:pic>
        <p:pic>
          <p:nvPicPr>
            <p:cNvPr id="23" name="Picture 2" descr="Evocon - Real-Time production monitoring">
              <a:extLst>
                <a:ext uri="{FF2B5EF4-FFF2-40B4-BE49-F238E27FC236}">
                  <a16:creationId xmlns:a16="http://schemas.microsoft.com/office/drawing/2014/main" id="{E4D4D980-11C5-43A6-843D-10355936665B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9" t="24924" r="6534" b="4666"/>
            <a:stretch/>
          </p:blipFill>
          <p:spPr bwMode="auto">
            <a:xfrm>
              <a:off x="691388" y="4147135"/>
              <a:ext cx="792000" cy="24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733A1D32-F936-4C99-8B7F-20BFB98E45BF}"/>
              </a:ext>
            </a:extLst>
          </p:cNvPr>
          <p:cNvSpPr txBox="1"/>
          <p:nvPr/>
        </p:nvSpPr>
        <p:spPr>
          <a:xfrm>
            <a:off x="2574909" y="2897254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00000"/>
                </a:solidFill>
              </a:rPr>
              <a:t>Visualization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01B533E-398B-42C5-8F11-47FDD08235CF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3942" y="2067951"/>
            <a:ext cx="792000" cy="64079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3D0419E-A1A0-4D29-8287-B5BE3F6FC6B1}"/>
              </a:ext>
            </a:extLst>
          </p:cNvPr>
          <p:cNvSpPr txBox="1"/>
          <p:nvPr/>
        </p:nvSpPr>
        <p:spPr>
          <a:xfrm>
            <a:off x="5674939" y="2820034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원인</a:t>
            </a:r>
            <a:r>
              <a:rPr lang="en-US" altLang="ko-KR" sz="1000" b="1" dirty="0">
                <a:solidFill>
                  <a:srgbClr val="C00000"/>
                </a:solidFill>
              </a:rPr>
              <a:t> </a:t>
            </a:r>
            <a:r>
              <a:rPr lang="ko-KR" altLang="en-US" sz="1000" b="1" dirty="0">
                <a:solidFill>
                  <a:srgbClr val="C00000"/>
                </a:solidFill>
              </a:rPr>
              <a:t>요소 파악</a:t>
            </a:r>
          </a:p>
        </p:txBody>
      </p:sp>
      <p:pic>
        <p:nvPicPr>
          <p:cNvPr id="27" name="Picture 4" descr="관련 이미지">
            <a:extLst>
              <a:ext uri="{FF2B5EF4-FFF2-40B4-BE49-F238E27FC236}">
                <a16:creationId xmlns:a16="http://schemas.microsoft.com/office/drawing/2014/main" id="{4A07E358-3FCE-46B3-B757-9041D0559243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5385" y="2057926"/>
            <a:ext cx="845103" cy="6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neural network image에 대한 이미지 검색결과">
            <a:extLst>
              <a:ext uri="{FF2B5EF4-FFF2-40B4-BE49-F238E27FC236}">
                <a16:creationId xmlns:a16="http://schemas.microsoft.com/office/drawing/2014/main" id="{EF2FE55F-24B7-4FD3-B8BB-8ECFA0A383EB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9119" y="2008990"/>
            <a:ext cx="890962" cy="7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neural network image에 대한 이미지 검색결과">
            <a:extLst>
              <a:ext uri="{FF2B5EF4-FFF2-40B4-BE49-F238E27FC236}">
                <a16:creationId xmlns:a16="http://schemas.microsoft.com/office/drawing/2014/main" id="{B0FA415D-AC93-4942-81A9-374DBED437DA}"/>
              </a:ext>
            </a:extLst>
          </p:cNvPr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840" y="2018402"/>
            <a:ext cx="873976" cy="61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관련 이미지">
            <a:extLst>
              <a:ext uri="{FF2B5EF4-FFF2-40B4-BE49-F238E27FC236}">
                <a16:creationId xmlns:a16="http://schemas.microsoft.com/office/drawing/2014/main" id="{0B08236C-6F65-4EE6-8C77-531C03426040}"/>
              </a:ext>
            </a:extLst>
          </p:cNvPr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9746" y="1968086"/>
            <a:ext cx="873976" cy="6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0B677E5-03BC-46F3-9365-8E8A3C5E36E7}"/>
              </a:ext>
            </a:extLst>
          </p:cNvPr>
          <p:cNvSpPr txBox="1"/>
          <p:nvPr/>
        </p:nvSpPr>
        <p:spPr>
          <a:xfrm>
            <a:off x="3916558" y="2856280"/>
            <a:ext cx="1306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문제점</a:t>
            </a:r>
            <a:r>
              <a:rPr lang="en-US" altLang="ko-KR" sz="1000" b="1" dirty="0">
                <a:solidFill>
                  <a:srgbClr val="C00000"/>
                </a:solidFill>
              </a:rPr>
              <a:t>/</a:t>
            </a:r>
            <a:r>
              <a:rPr lang="ko-KR" altLang="en-US" sz="1000" b="1" dirty="0">
                <a:solidFill>
                  <a:srgbClr val="C00000"/>
                </a:solidFill>
              </a:rPr>
              <a:t>개선점 파악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AFDF7C-F4BB-4D68-BA0A-1B5CA45FD755}"/>
              </a:ext>
            </a:extLst>
          </p:cNvPr>
          <p:cNvSpPr txBox="1"/>
          <p:nvPr/>
        </p:nvSpPr>
        <p:spPr>
          <a:xfrm>
            <a:off x="7137909" y="2808702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학습</a:t>
            </a:r>
            <a:r>
              <a:rPr lang="en-US" altLang="ko-KR" sz="1000" b="1" dirty="0">
                <a:solidFill>
                  <a:srgbClr val="C00000"/>
                </a:solidFill>
              </a:rPr>
              <a:t>/</a:t>
            </a:r>
            <a:r>
              <a:rPr lang="ko-KR" altLang="en-US" sz="1000" b="1" dirty="0">
                <a:solidFill>
                  <a:srgbClr val="C00000"/>
                </a:solidFill>
              </a:rPr>
              <a:t>예측 모델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D0C71B-2660-48D2-A3CD-E9B0B4420840}"/>
              </a:ext>
            </a:extLst>
          </p:cNvPr>
          <p:cNvSpPr txBox="1"/>
          <p:nvPr/>
        </p:nvSpPr>
        <p:spPr>
          <a:xfrm>
            <a:off x="8696107" y="2808702"/>
            <a:ext cx="742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예방 모델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2301AF-8AFD-43D5-BDED-FFE58783FDCE}"/>
              </a:ext>
            </a:extLst>
          </p:cNvPr>
          <p:cNvSpPr txBox="1"/>
          <p:nvPr/>
        </p:nvSpPr>
        <p:spPr>
          <a:xfrm>
            <a:off x="9930557" y="2786895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자율운영 </a:t>
            </a:r>
            <a:r>
              <a:rPr lang="en-US" altLang="ko-KR" sz="1000" b="1" dirty="0">
                <a:solidFill>
                  <a:srgbClr val="C00000"/>
                </a:solidFill>
              </a:rPr>
              <a:t>AI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60CA5D9-4EF7-4A23-8528-BE5B49B148FC}"/>
              </a:ext>
            </a:extLst>
          </p:cNvPr>
          <p:cNvSpPr txBox="1"/>
          <p:nvPr/>
        </p:nvSpPr>
        <p:spPr>
          <a:xfrm>
            <a:off x="3924176" y="3376259"/>
            <a:ext cx="2917786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3.</a:t>
            </a:r>
            <a:r>
              <a:rPr lang="ko-KR" altLang="en-US" sz="1000" b="1" dirty="0"/>
              <a:t>어떤 현상을 분석할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생산문제점</a:t>
            </a:r>
            <a:r>
              <a:rPr lang="en-US" altLang="ko-KR" sz="1000" dirty="0"/>
              <a:t>(</a:t>
            </a:r>
            <a:r>
              <a:rPr lang="ko-KR" altLang="en-US" sz="1000" dirty="0"/>
              <a:t>비가동</a:t>
            </a:r>
            <a:r>
              <a:rPr lang="en-US" altLang="ko-KR" sz="1000" dirty="0"/>
              <a:t>, </a:t>
            </a:r>
            <a:r>
              <a:rPr lang="ko-KR" altLang="en-US" sz="1000" dirty="0"/>
              <a:t>불량</a:t>
            </a:r>
            <a:r>
              <a:rPr lang="en-US" altLang="ko-KR" sz="1000" dirty="0"/>
              <a:t>, 4M,</a:t>
            </a:r>
            <a:r>
              <a:rPr lang="ko-KR" altLang="en-US" sz="1000" dirty="0"/>
              <a:t> </a:t>
            </a:r>
            <a:r>
              <a:rPr lang="en-US" altLang="ko-KR" sz="1000" dirty="0"/>
              <a:t>+++) </a:t>
            </a:r>
            <a:r>
              <a:rPr lang="ko-KR" altLang="en-US" sz="1000" dirty="0"/>
              <a:t>파악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최적화 개선점</a:t>
            </a:r>
            <a:r>
              <a:rPr lang="en-US" altLang="ko-KR" sz="1000" dirty="0"/>
              <a:t>(</a:t>
            </a:r>
            <a:r>
              <a:rPr lang="ko-KR" altLang="en-US" sz="1000" dirty="0"/>
              <a:t>생산효율</a:t>
            </a:r>
            <a:r>
              <a:rPr lang="en-US" altLang="ko-KR" sz="1000" dirty="0"/>
              <a:t>, </a:t>
            </a:r>
            <a:r>
              <a:rPr lang="ko-KR" altLang="en-US" sz="1000" dirty="0"/>
              <a:t>생산조건</a:t>
            </a:r>
            <a:r>
              <a:rPr lang="en-US" altLang="ko-KR" sz="1000" dirty="0"/>
              <a:t>, +++)</a:t>
            </a:r>
            <a:r>
              <a:rPr lang="ko-KR" altLang="en-US" sz="1000" dirty="0"/>
              <a:t> 파악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D0E59C2-C98F-471D-A359-D63FFF5D993A}"/>
              </a:ext>
            </a:extLst>
          </p:cNvPr>
          <p:cNvSpPr txBox="1"/>
          <p:nvPr/>
        </p:nvSpPr>
        <p:spPr>
          <a:xfrm>
            <a:off x="2179104" y="4514422"/>
            <a:ext cx="3074881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2.</a:t>
            </a:r>
            <a:r>
              <a:rPr lang="ko-KR" altLang="en-US" sz="1000" b="1" dirty="0"/>
              <a:t>무엇을 모니터링할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공정진행상황</a:t>
            </a:r>
            <a:r>
              <a:rPr lang="en-US" altLang="ko-KR" sz="1000" dirty="0"/>
              <a:t>(</a:t>
            </a:r>
            <a:r>
              <a:rPr lang="ko-KR" altLang="en-US" sz="1000" dirty="0"/>
              <a:t>정상</a:t>
            </a:r>
            <a:r>
              <a:rPr lang="en-US" altLang="ko-KR" sz="1000" dirty="0"/>
              <a:t>, </a:t>
            </a:r>
            <a:r>
              <a:rPr lang="ko-KR" altLang="en-US" sz="1000" dirty="0"/>
              <a:t>비가동</a:t>
            </a:r>
            <a:r>
              <a:rPr lang="en-US" altLang="ko-KR" sz="1000" dirty="0"/>
              <a:t>, </a:t>
            </a:r>
            <a:r>
              <a:rPr lang="ko-KR" altLang="en-US" sz="1000" dirty="0"/>
              <a:t>시간</a:t>
            </a:r>
            <a:r>
              <a:rPr lang="en-US" altLang="ko-KR" sz="1000" dirty="0"/>
              <a:t>,</a:t>
            </a:r>
            <a:r>
              <a:rPr lang="ko-KR" altLang="en-US" sz="1000" dirty="0"/>
              <a:t> </a:t>
            </a:r>
            <a:r>
              <a:rPr lang="en-US" altLang="ko-KR" sz="1000" dirty="0"/>
              <a:t>+++) </a:t>
            </a:r>
            <a:r>
              <a:rPr lang="ko-KR" altLang="en-US" sz="1000" dirty="0"/>
              <a:t>모니터링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문제집계현황</a:t>
            </a:r>
            <a:r>
              <a:rPr lang="en-US" altLang="ko-KR" sz="1000" dirty="0"/>
              <a:t>(</a:t>
            </a:r>
            <a:r>
              <a:rPr lang="ko-KR" altLang="en-US" sz="1000" dirty="0"/>
              <a:t>비가동</a:t>
            </a:r>
            <a:r>
              <a:rPr lang="en-US" altLang="ko-KR" sz="1000" dirty="0"/>
              <a:t>, </a:t>
            </a:r>
            <a:r>
              <a:rPr lang="ko-KR" altLang="en-US" sz="1000" dirty="0"/>
              <a:t>시간</a:t>
            </a:r>
            <a:r>
              <a:rPr lang="en-US" altLang="ko-KR" sz="1000" dirty="0"/>
              <a:t>, </a:t>
            </a:r>
            <a:r>
              <a:rPr lang="ko-KR" altLang="en-US" sz="1000" dirty="0"/>
              <a:t>현상</a:t>
            </a:r>
            <a:r>
              <a:rPr lang="en-US" altLang="ko-KR" sz="1000" dirty="0"/>
              <a:t>, +++)</a:t>
            </a:r>
            <a:r>
              <a:rPr lang="ko-KR" altLang="en-US" sz="1000" dirty="0"/>
              <a:t> 모니터링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1E66A22-4FCE-4E89-9D32-7AA0866AE541}"/>
              </a:ext>
            </a:extLst>
          </p:cNvPr>
          <p:cNvSpPr txBox="1"/>
          <p:nvPr/>
        </p:nvSpPr>
        <p:spPr>
          <a:xfrm>
            <a:off x="629806" y="5383382"/>
            <a:ext cx="3425938" cy="9859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1.</a:t>
            </a:r>
            <a:r>
              <a:rPr lang="ko-KR" altLang="en-US" sz="1000" b="1" dirty="0"/>
              <a:t>어떤 데이터를 어떻게 수집할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  </a:t>
            </a:r>
            <a:r>
              <a:rPr lang="ko-KR" altLang="en-US" sz="1000" dirty="0"/>
              <a:t>생산현황과 생산문제를 분석하기 위한 데이터 수집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생산관리 최적화</a:t>
            </a:r>
            <a:r>
              <a:rPr lang="en-US" altLang="ko-KR" sz="1000" dirty="0"/>
              <a:t>(</a:t>
            </a:r>
            <a:r>
              <a:rPr lang="ko-KR" altLang="en-US" sz="1000" dirty="0"/>
              <a:t>효율</a:t>
            </a:r>
            <a:r>
              <a:rPr lang="en-US" altLang="ko-KR" sz="1000" dirty="0"/>
              <a:t>, </a:t>
            </a:r>
            <a:r>
              <a:rPr lang="ko-KR" altLang="en-US" sz="1000" dirty="0"/>
              <a:t>비용</a:t>
            </a:r>
            <a:r>
              <a:rPr lang="en-US" altLang="ko-KR" sz="1000" dirty="0"/>
              <a:t>)</a:t>
            </a:r>
            <a:r>
              <a:rPr lang="ko-KR" altLang="en-US" sz="1000" dirty="0"/>
              <a:t> 분석을 위한 데이터 수집</a:t>
            </a:r>
            <a:endParaRPr lang="en-US" altLang="ko-KR" sz="1000" dirty="0"/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000" dirty="0"/>
              <a:t>수치</a:t>
            </a:r>
            <a:r>
              <a:rPr lang="en-US" altLang="ko-KR" sz="1000" dirty="0"/>
              <a:t>, </a:t>
            </a:r>
            <a:r>
              <a:rPr lang="ko-KR" altLang="en-US" sz="1000" dirty="0"/>
              <a:t>이미지</a:t>
            </a:r>
            <a:r>
              <a:rPr lang="en-US" altLang="ko-KR" sz="1000" dirty="0"/>
              <a:t>, </a:t>
            </a:r>
            <a:r>
              <a:rPr lang="ko-KR" altLang="en-US" sz="1000" dirty="0"/>
              <a:t>영상</a:t>
            </a:r>
            <a:r>
              <a:rPr lang="en-US" altLang="ko-KR" sz="1000" dirty="0"/>
              <a:t>, </a:t>
            </a:r>
            <a:r>
              <a:rPr lang="ko-KR" altLang="en-US" sz="1000" dirty="0"/>
              <a:t>소리 등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886BED1-39BC-417A-AB95-A071F04D604A}"/>
              </a:ext>
            </a:extLst>
          </p:cNvPr>
          <p:cNvSpPr txBox="1"/>
          <p:nvPr/>
        </p:nvSpPr>
        <p:spPr>
          <a:xfrm>
            <a:off x="5324433" y="5353795"/>
            <a:ext cx="2927404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4.</a:t>
            </a:r>
            <a:r>
              <a:rPr lang="ko-KR" altLang="en-US" sz="1000" b="1" dirty="0"/>
              <a:t>원인 분석의 정합성을 어떻게 확보할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생산문제점 원인 요소 분석 모델의 정합성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생산관리 최적화 분석 모델의 정합성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4B99DC9-53FF-4E99-9D24-53A8ABD01998}"/>
              </a:ext>
            </a:extLst>
          </p:cNvPr>
          <p:cNvSpPr txBox="1"/>
          <p:nvPr/>
        </p:nvSpPr>
        <p:spPr>
          <a:xfrm>
            <a:off x="7361687" y="4368843"/>
            <a:ext cx="3549370" cy="7597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5.</a:t>
            </a:r>
            <a:r>
              <a:rPr lang="ko-KR" altLang="en-US" sz="1000" b="1" dirty="0"/>
              <a:t>학습모델과 예측모델의 정합성을 어떻게 확보할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생산문제 예측을 위한 학습모델과 예측모델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생산관리 최적화를 위한 학습모델과 예측모델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947B525-2E8A-4610-AEF1-CF0B8E1D8735}"/>
              </a:ext>
            </a:extLst>
          </p:cNvPr>
          <p:cNvSpPr txBox="1"/>
          <p:nvPr/>
        </p:nvSpPr>
        <p:spPr>
          <a:xfrm>
            <a:off x="8674919" y="3332639"/>
            <a:ext cx="2882520" cy="755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000" b="1" dirty="0"/>
              <a:t>6.</a:t>
            </a:r>
            <a:r>
              <a:rPr lang="ko-KR" altLang="en-US" sz="1000" b="1" dirty="0"/>
              <a:t>예방모델의 정합성을 어떻게 확보할 것인가</a:t>
            </a:r>
            <a:r>
              <a:rPr lang="en-US" altLang="ko-KR" sz="1000" b="1" dirty="0"/>
              <a:t>?</a:t>
            </a:r>
            <a:r>
              <a:rPr lang="ko-KR" altLang="en-US" sz="1000" b="1" dirty="0"/>
              <a:t> </a:t>
            </a:r>
            <a:endParaRPr lang="en-US" altLang="ko-KR" sz="1000" b="1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생산문제 예방모델의 정합성</a:t>
            </a:r>
            <a:endParaRPr lang="en-US" altLang="ko-KR" sz="1000" dirty="0"/>
          </a:p>
          <a:p>
            <a:pPr>
              <a:lnSpc>
                <a:spcPct val="150000"/>
              </a:lnSpc>
            </a:pPr>
            <a:r>
              <a:rPr lang="en-US" altLang="ko-KR" sz="1000" dirty="0"/>
              <a:t>- </a:t>
            </a:r>
            <a:r>
              <a:rPr lang="ko-KR" altLang="en-US" sz="1000" dirty="0"/>
              <a:t>생산관리 최적화 예방모델의 정합성</a:t>
            </a: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22191D3-345F-4875-9CF2-F4C5A8D59C15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1442351" y="3140838"/>
            <a:ext cx="1" cy="2276209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E6CDF61-110E-4DE0-A397-9327AAF017CA}"/>
              </a:ext>
            </a:extLst>
          </p:cNvPr>
          <p:cNvCxnSpPr>
            <a:cxnSpLocks/>
          </p:cNvCxnSpPr>
          <p:nvPr/>
        </p:nvCxnSpPr>
        <p:spPr>
          <a:xfrm>
            <a:off x="3054367" y="3243160"/>
            <a:ext cx="0" cy="1293445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3BBD6210-7507-4598-854A-6DA170285623}"/>
              </a:ext>
            </a:extLst>
          </p:cNvPr>
          <p:cNvCxnSpPr>
            <a:cxnSpLocks/>
          </p:cNvCxnSpPr>
          <p:nvPr/>
        </p:nvCxnSpPr>
        <p:spPr>
          <a:xfrm>
            <a:off x="4458136" y="3110061"/>
            <a:ext cx="0" cy="26619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E5EC97A-0788-40F8-9A98-B0E56103CB30}"/>
              </a:ext>
            </a:extLst>
          </p:cNvPr>
          <p:cNvCxnSpPr>
            <a:stCxn id="32" idx="2"/>
          </p:cNvCxnSpPr>
          <p:nvPr/>
        </p:nvCxnSpPr>
        <p:spPr>
          <a:xfrm flipH="1">
            <a:off x="7654831" y="3054923"/>
            <a:ext cx="8222" cy="1262668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23422D9-8710-4CAB-B7DE-B3FDBCE1F4B9}"/>
              </a:ext>
            </a:extLst>
          </p:cNvPr>
          <p:cNvCxnSpPr>
            <a:stCxn id="33" idx="2"/>
          </p:cNvCxnSpPr>
          <p:nvPr/>
        </p:nvCxnSpPr>
        <p:spPr>
          <a:xfrm>
            <a:off x="9067363" y="3054923"/>
            <a:ext cx="0" cy="298673"/>
          </a:xfrm>
          <a:prstGeom prst="straightConnector1">
            <a:avLst/>
          </a:prstGeom>
          <a:ln w="127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887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57870F-EF79-461F-9449-28997171BC59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 빅데이터 분석을 위한 업무체계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0D3527E-A28D-4A50-93C7-F7721A39EA5F}"/>
              </a:ext>
            </a:extLst>
          </p:cNvPr>
          <p:cNvSpPr/>
          <p:nvPr/>
        </p:nvSpPr>
        <p:spPr>
          <a:xfrm>
            <a:off x="4033416" y="3363923"/>
            <a:ext cx="1512168" cy="38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공정작업표준관리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  <a:p>
            <a:pPr algn="ctr" latinLnBrk="0"/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(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생산 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Recipe)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DEDA64-8A39-4CC9-942A-51A9AEA9A8A1}"/>
              </a:ext>
            </a:extLst>
          </p:cNvPr>
          <p:cNvSpPr/>
          <p:nvPr/>
        </p:nvSpPr>
        <p:spPr>
          <a:xfrm>
            <a:off x="4033416" y="4847777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생산계획관리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  <a:p>
            <a:pPr algn="ctr" latinLnBrk="0"/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(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연간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, 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월간 생산계획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)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E528C36-C2C6-467A-9B2B-4A105570A1DE}"/>
              </a:ext>
            </a:extLst>
          </p:cNvPr>
          <p:cNvSpPr/>
          <p:nvPr/>
        </p:nvSpPr>
        <p:spPr>
          <a:xfrm>
            <a:off x="6492168" y="4848914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생산지시관리</a:t>
            </a:r>
            <a:endParaRPr lang="en-US" altLang="ko-KR" sz="800" kern="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4BD653-31F2-4A4A-8F79-64E1404867A8}"/>
              </a:ext>
            </a:extLst>
          </p:cNvPr>
          <p:cNvSpPr/>
          <p:nvPr/>
        </p:nvSpPr>
        <p:spPr>
          <a:xfrm>
            <a:off x="6492168" y="4106438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>
                <a:solidFill>
                  <a:sysClr val="windowText" lastClr="000000"/>
                </a:solidFill>
                <a:ea typeface="맑은 고딕"/>
              </a:rPr>
              <a:t>생산실행관리</a:t>
            </a:r>
            <a:endParaRPr lang="en-US" altLang="ko-KR" sz="800" kern="0" dirty="0">
              <a:solidFill>
                <a:sysClr val="windowText" lastClr="000000"/>
              </a:solidFill>
              <a:ea typeface="맑은 고딕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C9AB89-8435-4940-B1B9-E35B53093030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7248252" y="4487672"/>
            <a:ext cx="0" cy="361242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E3BB9828-5234-480A-9C8E-B4D279317104}"/>
              </a:ext>
            </a:extLst>
          </p:cNvPr>
          <p:cNvSpPr/>
          <p:nvPr/>
        </p:nvSpPr>
        <p:spPr>
          <a:xfrm>
            <a:off x="6496486" y="3370639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>
                <a:solidFill>
                  <a:sysClr val="windowText" lastClr="000000"/>
                </a:solidFill>
                <a:ea typeface="맑은 고딕"/>
              </a:rPr>
              <a:t>공정물류관리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EF2F498-CC7A-430A-804E-6113B4EA8113}"/>
              </a:ext>
            </a:extLst>
          </p:cNvPr>
          <p:cNvSpPr/>
          <p:nvPr/>
        </p:nvSpPr>
        <p:spPr>
          <a:xfrm>
            <a:off x="6496486" y="2628163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생산실적관리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  <a:p>
            <a:pPr algn="ctr" latinLnBrk="0"/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(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일일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,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주간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,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월간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,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분기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,</a:t>
            </a:r>
            <a:r>
              <a:rPr lang="ko-KR" altLang="en-US" sz="800" kern="0" dirty="0">
                <a:solidFill>
                  <a:sysClr val="windowText" lastClr="000000"/>
                </a:solidFill>
                <a:ea typeface="맑은 고딕"/>
              </a:rPr>
              <a:t>연간</a:t>
            </a:r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)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D9DF6-13ED-4212-B765-65BC225FBF6D}"/>
              </a:ext>
            </a:extLst>
          </p:cNvPr>
          <p:cNvSpPr/>
          <p:nvPr/>
        </p:nvSpPr>
        <p:spPr>
          <a:xfrm>
            <a:off x="4033416" y="2621813"/>
            <a:ext cx="1512168" cy="381600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생산기준</a:t>
            </a:r>
            <a:r>
              <a:rPr lang="en-US" altLang="ko-KR" sz="1000" kern="0" dirty="0">
                <a:solidFill>
                  <a:sysClr val="windowText" lastClr="000000"/>
                </a:solidFill>
                <a:ea typeface="맑은 고딕"/>
              </a:rPr>
              <a:t>/</a:t>
            </a:r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능력관리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E5E28F0-FA2D-45CA-B051-2A6BF86959B0}"/>
              </a:ext>
            </a:extLst>
          </p:cNvPr>
          <p:cNvCxnSpPr>
            <a:cxnSpLocks/>
            <a:stCxn id="7" idx="0"/>
            <a:endCxn id="9" idx="2"/>
          </p:cNvCxnSpPr>
          <p:nvPr/>
        </p:nvCxnSpPr>
        <p:spPr>
          <a:xfrm flipV="1">
            <a:off x="7248252" y="3751873"/>
            <a:ext cx="4318" cy="354565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EEC9984-A348-45CD-9748-B3DBD821DCC6}"/>
              </a:ext>
            </a:extLst>
          </p:cNvPr>
          <p:cNvSpPr/>
          <p:nvPr/>
        </p:nvSpPr>
        <p:spPr>
          <a:xfrm>
            <a:off x="4033416" y="4106033"/>
            <a:ext cx="1512168" cy="381234"/>
          </a:xfrm>
          <a:prstGeom prst="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algn="ctr" latinLnBrk="0"/>
            <a:r>
              <a:rPr lang="ko-KR" altLang="en-US" sz="1000" kern="0" dirty="0">
                <a:solidFill>
                  <a:sysClr val="windowText" lastClr="000000"/>
                </a:solidFill>
                <a:ea typeface="맑은 고딕"/>
              </a:rPr>
              <a:t>생산제품사양관리</a:t>
            </a:r>
            <a:endParaRPr lang="en-US" altLang="ko-KR" sz="1000" kern="0" dirty="0">
              <a:solidFill>
                <a:sysClr val="windowText" lastClr="000000"/>
              </a:solidFill>
              <a:ea typeface="맑은 고딕"/>
            </a:endParaRPr>
          </a:p>
          <a:p>
            <a:pPr algn="ctr" latinLnBrk="0"/>
            <a:r>
              <a:rPr lang="en-US" altLang="ko-KR" sz="800" kern="0" dirty="0">
                <a:solidFill>
                  <a:sysClr val="windowText" lastClr="000000"/>
                </a:solidFill>
                <a:ea typeface="맑은 고딕"/>
              </a:rPr>
              <a:t>(M-BOM)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DA2DF7D0-0E38-4921-881D-DE765BF4E497}"/>
              </a:ext>
            </a:extLst>
          </p:cNvPr>
          <p:cNvCxnSpPr>
            <a:stCxn id="11" idx="2"/>
            <a:endCxn id="4" idx="0"/>
          </p:cNvCxnSpPr>
          <p:nvPr/>
        </p:nvCxnSpPr>
        <p:spPr>
          <a:xfrm>
            <a:off x="4789500" y="3003413"/>
            <a:ext cx="0" cy="36051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BE184E59-9C10-404D-ADD4-603DDC46301A}"/>
              </a:ext>
            </a:extLst>
          </p:cNvPr>
          <p:cNvCxnSpPr>
            <a:stCxn id="4" idx="2"/>
            <a:endCxn id="13" idx="0"/>
          </p:cNvCxnSpPr>
          <p:nvPr/>
        </p:nvCxnSpPr>
        <p:spPr>
          <a:xfrm>
            <a:off x="4789500" y="3745523"/>
            <a:ext cx="0" cy="36051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46DC24F-4F5B-4A89-9877-3962C4C6C052}"/>
              </a:ext>
            </a:extLst>
          </p:cNvPr>
          <p:cNvCxnSpPr>
            <a:stCxn id="13" idx="2"/>
            <a:endCxn id="5" idx="0"/>
          </p:cNvCxnSpPr>
          <p:nvPr/>
        </p:nvCxnSpPr>
        <p:spPr>
          <a:xfrm>
            <a:off x="4789500" y="4487267"/>
            <a:ext cx="0" cy="36051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BFFB369-F18F-4BF3-AD2E-3377D8C24073}"/>
              </a:ext>
            </a:extLst>
          </p:cNvPr>
          <p:cNvCxnSpPr>
            <a:cxnSpLocks/>
            <a:stCxn id="9" idx="0"/>
            <a:endCxn id="10" idx="2"/>
          </p:cNvCxnSpPr>
          <p:nvPr/>
        </p:nvCxnSpPr>
        <p:spPr>
          <a:xfrm flipV="1">
            <a:off x="7252570" y="3009397"/>
            <a:ext cx="0" cy="361242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736012B-B33D-44AA-B6A2-A68395CFA91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545584" y="5038394"/>
            <a:ext cx="946584" cy="1137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6C7E759-2BB8-40B6-9866-415B7A714E18}"/>
              </a:ext>
            </a:extLst>
          </p:cNvPr>
          <p:cNvSpPr/>
          <p:nvPr/>
        </p:nvSpPr>
        <p:spPr>
          <a:xfrm>
            <a:off x="1316170" y="2666659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생산능력 분석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D53D11E-43F3-4FA5-8821-17EBB94E6DD7}"/>
              </a:ext>
            </a:extLst>
          </p:cNvPr>
          <p:cNvSpPr/>
          <p:nvPr/>
        </p:nvSpPr>
        <p:spPr>
          <a:xfrm>
            <a:off x="1321736" y="2178443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생산기준 분석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3A683C9-0B6B-4789-8CE8-26EB2D420E61}"/>
              </a:ext>
            </a:extLst>
          </p:cNvPr>
          <p:cNvSpPr/>
          <p:nvPr/>
        </p:nvSpPr>
        <p:spPr>
          <a:xfrm>
            <a:off x="1316169" y="3408373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</a:t>
            </a:r>
            <a:r>
              <a:rPr lang="en-US" altLang="ko-KR" sz="1100" dirty="0"/>
              <a:t>Recipe </a:t>
            </a:r>
            <a:r>
              <a:rPr lang="ko-KR" altLang="en-US" sz="1100" dirty="0"/>
              <a:t>분석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362C21E-CBE3-489C-AA51-130B7CAFB8DF}"/>
              </a:ext>
            </a:extLst>
          </p:cNvPr>
          <p:cNvSpPr/>
          <p:nvPr/>
        </p:nvSpPr>
        <p:spPr>
          <a:xfrm>
            <a:off x="8864151" y="2674764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비가동</a:t>
            </a:r>
            <a:r>
              <a:rPr lang="en-US" altLang="ko-KR" sz="1100" dirty="0"/>
              <a:t>/Loss </a:t>
            </a:r>
            <a:r>
              <a:rPr lang="ko-KR" altLang="en-US" sz="1100" dirty="0"/>
              <a:t>분석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707BC89-7B70-45FE-9662-77FB41B6FE74}"/>
              </a:ext>
            </a:extLst>
          </p:cNvPr>
          <p:cNvSpPr/>
          <p:nvPr/>
        </p:nvSpPr>
        <p:spPr>
          <a:xfrm>
            <a:off x="8864152" y="3651955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 예측 분석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9F4693FB-14B2-4AE0-9D39-3CE9F9DD50AB}"/>
              </a:ext>
            </a:extLst>
          </p:cNvPr>
          <p:cNvSpPr/>
          <p:nvPr/>
        </p:nvSpPr>
        <p:spPr>
          <a:xfrm>
            <a:off x="8864152" y="4155235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생산진행 문제점 분석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B378A22-83AB-4CD9-BF67-CC6B8CC774AE}"/>
              </a:ext>
            </a:extLst>
          </p:cNvPr>
          <p:cNvSpPr/>
          <p:nvPr/>
        </p:nvSpPr>
        <p:spPr>
          <a:xfrm>
            <a:off x="5171707" y="1819606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생산효율</a:t>
            </a:r>
            <a:r>
              <a:rPr lang="en-US" altLang="ko-KR" sz="1100" dirty="0"/>
              <a:t>/</a:t>
            </a:r>
            <a:r>
              <a:rPr lang="ko-KR" altLang="en-US" sz="1100" dirty="0"/>
              <a:t>비용</a:t>
            </a:r>
            <a:r>
              <a:rPr lang="en-US" altLang="ko-KR" sz="1100" dirty="0"/>
              <a:t> </a:t>
            </a:r>
            <a:r>
              <a:rPr lang="ko-KR" altLang="en-US" sz="1100" dirty="0"/>
              <a:t>분석</a:t>
            </a:r>
          </a:p>
        </p:txBody>
      </p:sp>
      <p:cxnSp>
        <p:nvCxnSpPr>
          <p:cNvPr id="26" name="꺾인 연결선 61">
            <a:extLst>
              <a:ext uri="{FF2B5EF4-FFF2-40B4-BE49-F238E27FC236}">
                <a16:creationId xmlns:a16="http://schemas.microsoft.com/office/drawing/2014/main" id="{DCC762BA-0B7D-4261-BA2C-77803F03522C}"/>
              </a:ext>
            </a:extLst>
          </p:cNvPr>
          <p:cNvCxnSpPr>
            <a:cxnSpLocks/>
            <a:stCxn id="11" idx="0"/>
            <a:endCxn id="25" idx="2"/>
          </p:cNvCxnSpPr>
          <p:nvPr/>
        </p:nvCxnSpPr>
        <p:spPr>
          <a:xfrm rot="5400000" flipH="1" flipV="1">
            <a:off x="5147101" y="1750038"/>
            <a:ext cx="514175" cy="122937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61">
            <a:extLst>
              <a:ext uri="{FF2B5EF4-FFF2-40B4-BE49-F238E27FC236}">
                <a16:creationId xmlns:a16="http://schemas.microsoft.com/office/drawing/2014/main" id="{4C0EC92F-756E-47B0-A26B-10015AE3481D}"/>
              </a:ext>
            </a:extLst>
          </p:cNvPr>
          <p:cNvCxnSpPr>
            <a:cxnSpLocks/>
            <a:stCxn id="10" idx="0"/>
            <a:endCxn id="25" idx="2"/>
          </p:cNvCxnSpPr>
          <p:nvPr/>
        </p:nvCxnSpPr>
        <p:spPr>
          <a:xfrm rot="16200000" flipV="1">
            <a:off x="6375461" y="1751054"/>
            <a:ext cx="520525" cy="123369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61">
            <a:extLst>
              <a:ext uri="{FF2B5EF4-FFF2-40B4-BE49-F238E27FC236}">
                <a16:creationId xmlns:a16="http://schemas.microsoft.com/office/drawing/2014/main" id="{2A00342F-51D8-40AF-9296-185E000BDBBA}"/>
              </a:ext>
            </a:extLst>
          </p:cNvPr>
          <p:cNvCxnSpPr>
            <a:cxnSpLocks/>
            <a:stCxn id="20" idx="3"/>
            <a:endCxn id="11" idx="1"/>
          </p:cNvCxnSpPr>
          <p:nvPr/>
        </p:nvCxnSpPr>
        <p:spPr>
          <a:xfrm>
            <a:off x="3016073" y="2322459"/>
            <a:ext cx="1017343" cy="49015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29DC484-51E4-4509-80AC-2DEFB69E628D}"/>
              </a:ext>
            </a:extLst>
          </p:cNvPr>
          <p:cNvCxnSpPr>
            <a:cxnSpLocks/>
            <a:stCxn id="19" idx="3"/>
            <a:endCxn id="11" idx="1"/>
          </p:cNvCxnSpPr>
          <p:nvPr/>
        </p:nvCxnSpPr>
        <p:spPr>
          <a:xfrm>
            <a:off x="3010507" y="2810675"/>
            <a:ext cx="1022909" cy="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6306FAD-98A6-45C9-BB2A-1B42CA57CF5E}"/>
              </a:ext>
            </a:extLst>
          </p:cNvPr>
          <p:cNvCxnSpPr>
            <a:cxnSpLocks/>
            <a:stCxn id="21" idx="3"/>
            <a:endCxn id="4" idx="1"/>
          </p:cNvCxnSpPr>
          <p:nvPr/>
        </p:nvCxnSpPr>
        <p:spPr>
          <a:xfrm>
            <a:off x="3010506" y="3552389"/>
            <a:ext cx="1022910" cy="23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EBD325A-69A2-4A92-85B9-1D9F298C03C0}"/>
              </a:ext>
            </a:extLst>
          </p:cNvPr>
          <p:cNvCxnSpPr>
            <a:cxnSpLocks/>
            <a:stCxn id="7" idx="3"/>
            <a:endCxn id="24" idx="1"/>
          </p:cNvCxnSpPr>
          <p:nvPr/>
        </p:nvCxnSpPr>
        <p:spPr>
          <a:xfrm>
            <a:off x="8004336" y="4297055"/>
            <a:ext cx="859816" cy="21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61">
            <a:extLst>
              <a:ext uri="{FF2B5EF4-FFF2-40B4-BE49-F238E27FC236}">
                <a16:creationId xmlns:a16="http://schemas.microsoft.com/office/drawing/2014/main" id="{2EB43F46-83D5-40F2-A882-49BF49B3C977}"/>
              </a:ext>
            </a:extLst>
          </p:cNvPr>
          <p:cNvCxnSpPr>
            <a:cxnSpLocks/>
            <a:stCxn id="7" idx="3"/>
            <a:endCxn id="23" idx="1"/>
          </p:cNvCxnSpPr>
          <p:nvPr/>
        </p:nvCxnSpPr>
        <p:spPr>
          <a:xfrm flipV="1">
            <a:off x="8004336" y="3795971"/>
            <a:ext cx="859816" cy="501084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9B552C0F-6E72-4539-89B5-E6A30192F214}"/>
              </a:ext>
            </a:extLst>
          </p:cNvPr>
          <p:cNvCxnSpPr>
            <a:cxnSpLocks/>
            <a:stCxn id="10" idx="3"/>
            <a:endCxn id="22" idx="1"/>
          </p:cNvCxnSpPr>
          <p:nvPr/>
        </p:nvCxnSpPr>
        <p:spPr>
          <a:xfrm>
            <a:off x="8008654" y="2818780"/>
            <a:ext cx="8554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4176A97-D7C5-4743-86C7-6808490FB765}"/>
              </a:ext>
            </a:extLst>
          </p:cNvPr>
          <p:cNvSpPr/>
          <p:nvPr/>
        </p:nvSpPr>
        <p:spPr>
          <a:xfrm>
            <a:off x="1316170" y="4894378"/>
            <a:ext cx="1694337" cy="2880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생산계획</a:t>
            </a:r>
            <a:r>
              <a:rPr lang="en-US" altLang="ko-KR" sz="1100" dirty="0"/>
              <a:t>/</a:t>
            </a:r>
            <a:r>
              <a:rPr lang="ko-KR" altLang="en-US" sz="1100" dirty="0"/>
              <a:t>부하 분석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EE17496-A94B-4A6C-9BFC-652ECF6AD58B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3010507" y="5038394"/>
            <a:ext cx="1022909" cy="19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4996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E479214-3CE2-4987-8013-E794B4F0B925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빅데이터 분석 활용 핵심 목적 </a:t>
            </a:r>
            <a:r>
              <a:rPr lang="en-US" altLang="ko-KR" b="1" dirty="0"/>
              <a:t>- </a:t>
            </a:r>
            <a:r>
              <a:rPr lang="ko-KR" altLang="en-US" b="1" dirty="0"/>
              <a:t>품질관리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258D491A-F78D-436D-A664-DF778BA52C29}"/>
              </a:ext>
            </a:extLst>
          </p:cNvPr>
          <p:cNvGraphicFramePr>
            <a:graphicFrameLocks noGrp="1"/>
          </p:cNvGraphicFramePr>
          <p:nvPr/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7834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불량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문제 신속 대응 및 개선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운영 비용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양품 조건 안정화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불량 예측 및 예방</a:t>
                      </a:r>
                      <a:r>
                        <a:rPr lang="en-US" altLang="ko-KR" sz="1600" dirty="0"/>
                        <a:t>, </a:t>
                      </a:r>
                      <a:r>
                        <a:rPr lang="ko-KR" altLang="en-US" sz="1600" dirty="0"/>
                        <a:t>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비용 예측 및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품질 효율 예측 및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양품 조건 운영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품질 문제 해결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품질 효율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4543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CAA791F-A48C-4784-BD5F-DB0084A3E709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빅데이터 분석 활용 핵심 목적 </a:t>
            </a:r>
            <a:r>
              <a:rPr lang="en-US" altLang="ko-KR" b="1" dirty="0"/>
              <a:t>– </a:t>
            </a:r>
            <a:r>
              <a:rPr lang="ko-KR" altLang="en-US" b="1" dirty="0"/>
              <a:t>물류</a:t>
            </a:r>
            <a:r>
              <a:rPr lang="en-US" altLang="ko-KR" b="1" dirty="0"/>
              <a:t>/</a:t>
            </a:r>
            <a:r>
              <a:rPr lang="ko-KR" altLang="en-US" b="1" dirty="0"/>
              <a:t>재고관리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C48CE808-7ABE-4B83-880F-EFFA639B9CE5}"/>
              </a:ext>
            </a:extLst>
          </p:cNvPr>
          <p:cNvGraphicFramePr>
            <a:graphicFrameLocks noGrp="1"/>
          </p:cNvGraphicFramePr>
          <p:nvPr/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7834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결품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재고 최소화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문제 신속 대응 및 개선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비용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운영 조건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문제 예측 및 사전예방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운영 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제고 비용 예측 및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효율 예측 및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운영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물류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재고 비용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5645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빅데이터 분석 활용 핵심 목적 </a:t>
            </a:r>
            <a:r>
              <a:rPr lang="en-US" altLang="ko-KR" b="1" dirty="0"/>
              <a:t>- </a:t>
            </a:r>
            <a:r>
              <a:rPr lang="ko-KR" altLang="en-US" b="1" dirty="0"/>
              <a:t>설비관리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4276708B-7F97-463A-BE61-FF33BCAA7EC4}"/>
              </a:ext>
            </a:extLst>
          </p:cNvPr>
          <p:cNvGraphicFramePr>
            <a:graphicFrameLocks noGrp="1"/>
          </p:cNvGraphicFramePr>
          <p:nvPr/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7834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비가동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문제 신속 대응 및 개선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유지보수 비용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운영 조건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문제 예측 및 예방보전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운영 조건 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유지보수 비용 예측 및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설비 효율 예측 및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설비 보전 및 운영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설비 운영 비용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17493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빅데이터 분석 활용 핵심 목적 </a:t>
            </a:r>
            <a:r>
              <a:rPr lang="en-US" altLang="ko-KR" b="1" dirty="0"/>
              <a:t>– </a:t>
            </a:r>
            <a:r>
              <a:rPr lang="ko-KR" altLang="en-US" b="1" dirty="0"/>
              <a:t>안전</a:t>
            </a:r>
            <a:r>
              <a:rPr lang="en-US" altLang="ko-KR" b="1" dirty="0"/>
              <a:t>/</a:t>
            </a:r>
            <a:r>
              <a:rPr lang="ko-KR" altLang="en-US" b="1" dirty="0"/>
              <a:t>환경관리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196FC2DE-E137-4C60-B96F-825C464634FC}"/>
              </a:ext>
            </a:extLst>
          </p:cNvPr>
          <p:cNvGraphicFramePr>
            <a:graphicFrameLocks noGrp="1"/>
          </p:cNvGraphicFramePr>
          <p:nvPr/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4007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761661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사고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문제 신속 대응 및 개선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비용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운영 조건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문제 예측 및 사전예방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운영 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비용 예측 및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효율 예측 및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운영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안전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환경 비용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67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빅데이터 분석 활용 핵심 목적 </a:t>
            </a:r>
            <a:r>
              <a:rPr lang="en-US" altLang="ko-KR" b="1" dirty="0"/>
              <a:t>– </a:t>
            </a:r>
            <a:r>
              <a:rPr lang="ko-KR" altLang="en-US" b="1" dirty="0"/>
              <a:t>에너지 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4" name="표 7">
            <a:extLst>
              <a:ext uri="{FF2B5EF4-FFF2-40B4-BE49-F238E27FC236}">
                <a16:creationId xmlns:a16="http://schemas.microsoft.com/office/drawing/2014/main" id="{043ABD97-D0B2-464B-A005-9144E4727A2D}"/>
              </a:ext>
            </a:extLst>
          </p:cNvPr>
          <p:cNvGraphicFramePr>
            <a:graphicFrameLocks noGrp="1"/>
          </p:cNvGraphicFramePr>
          <p:nvPr/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54007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761661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사고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문제 신속 대응 및 개선</a:t>
                      </a:r>
                      <a:endParaRPr lang="en-US" altLang="ko-KR" sz="1600" dirty="0"/>
                    </a:p>
                    <a:p>
                      <a:pPr marL="266700" marR="0" lvl="0" indent="-266700" algn="l" defTabSz="914400" rtl="0" eaLnBrk="1" fontAlgn="auto" latinLnBrk="1" hangingPunct="1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600" dirty="0"/>
                        <a:t>에너지 운영 조건 최적화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비용 최소화</a:t>
                      </a:r>
                      <a:endParaRPr lang="en-US" altLang="ko-KR" sz="1600" dirty="0"/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문제 예측 및 사전예방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운영 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비용 예측 및 최소화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에너지 효율 예측 및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에너지 운영 자율화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에너지 비용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13292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공장</a:t>
            </a:r>
            <a:r>
              <a:rPr lang="en-US" altLang="ko-KR" b="1" dirty="0"/>
              <a:t> </a:t>
            </a:r>
            <a:r>
              <a:rPr lang="ko-KR" altLang="en-US" b="1" dirty="0"/>
              <a:t>운영 빅데이터 분석 사례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E4F99D-47AB-42C1-BA5A-7A1DEFB2F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359" y="1737043"/>
            <a:ext cx="5060771" cy="21702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A9C02AA-2BCD-4A42-896B-70DC119D91D2}"/>
              </a:ext>
            </a:extLst>
          </p:cNvPr>
          <p:cNvSpPr txBox="1"/>
          <p:nvPr/>
        </p:nvSpPr>
        <p:spPr>
          <a:xfrm>
            <a:off x="695195" y="1324038"/>
            <a:ext cx="5020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>
              <a:buFont typeface="Wingdings" panose="05000000000000000000" pitchFamily="2" charset="2"/>
              <a:buChar char="§"/>
            </a:pPr>
            <a:r>
              <a:rPr lang="ko-KR" altLang="en-US" sz="1200" dirty="0"/>
              <a:t> 다중 선형 회귀분석을 통한 </a:t>
            </a:r>
            <a:r>
              <a:rPr lang="en-US" altLang="ko-KR" sz="1200" dirty="0"/>
              <a:t>6</a:t>
            </a:r>
            <a:r>
              <a:rPr lang="ko-KR" altLang="en-US" sz="1200" dirty="0"/>
              <a:t>개월 </a:t>
            </a:r>
            <a:r>
              <a:rPr lang="en-US" altLang="ko-KR" sz="1200" dirty="0"/>
              <a:t>UPH </a:t>
            </a:r>
            <a:r>
              <a:rPr lang="ko-KR" altLang="en-US" sz="1200" dirty="0"/>
              <a:t>분석 </a:t>
            </a:r>
            <a:r>
              <a:rPr lang="en-US" altLang="ko-KR" sz="1200" dirty="0"/>
              <a:t>(Best, Worst </a:t>
            </a:r>
            <a:r>
              <a:rPr lang="ko-KR" altLang="en-US" sz="1200" dirty="0"/>
              <a:t>현황 분석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A0BEA88-BA41-4D32-8AF7-70049CEA7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130" y="1495582"/>
            <a:ext cx="5753130" cy="22379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C7DBCD-3053-4411-AF3C-60600AAE519D}"/>
              </a:ext>
            </a:extLst>
          </p:cNvPr>
          <p:cNvSpPr txBox="1"/>
          <p:nvPr/>
        </p:nvSpPr>
        <p:spPr>
          <a:xfrm>
            <a:off x="695195" y="4010260"/>
            <a:ext cx="41476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>
              <a:buFont typeface="Wingdings" panose="05000000000000000000" pitchFamily="2" charset="2"/>
              <a:buChar char="§"/>
            </a:pPr>
            <a:r>
              <a:rPr lang="ko-KR" altLang="en-US" sz="1200" dirty="0"/>
              <a:t> 로지스틱 회귀분석을 통한 양품</a:t>
            </a:r>
            <a:r>
              <a:rPr lang="en-US" altLang="ko-KR" sz="1200" dirty="0"/>
              <a:t>/</a:t>
            </a:r>
            <a:r>
              <a:rPr lang="ko-KR" altLang="en-US" sz="1200" dirty="0"/>
              <a:t>불량의 중요 변수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91E2A8F-4CD3-4B02-9232-38753CC8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565" y="4390220"/>
            <a:ext cx="2893752" cy="2002988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F1C0D70-ACB5-47F9-AAC3-4C1834A51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592" y="4394908"/>
            <a:ext cx="3072137" cy="19983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7A1857-F0DE-4235-8B56-1AE879EF3566}"/>
              </a:ext>
            </a:extLst>
          </p:cNvPr>
          <p:cNvSpPr txBox="1"/>
          <p:nvPr/>
        </p:nvSpPr>
        <p:spPr>
          <a:xfrm>
            <a:off x="7166976" y="4010259"/>
            <a:ext cx="25638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7313" indent="-87313">
              <a:buFont typeface="Wingdings" panose="05000000000000000000" pitchFamily="2" charset="2"/>
              <a:buChar char="§"/>
            </a:pPr>
            <a:r>
              <a:rPr lang="ko-KR" altLang="en-US" sz="1200" dirty="0"/>
              <a:t> 생산 계획 기준</a:t>
            </a:r>
            <a:r>
              <a:rPr lang="en-US" altLang="ko-KR" sz="1200" dirty="0"/>
              <a:t> </a:t>
            </a:r>
            <a:r>
              <a:rPr lang="ko-KR" altLang="en-US" sz="1200" dirty="0"/>
              <a:t>적용</a:t>
            </a:r>
            <a:r>
              <a:rPr lang="en-US" altLang="ko-KR" sz="1200" dirty="0"/>
              <a:t> </a:t>
            </a:r>
            <a:r>
              <a:rPr lang="ko-KR" altLang="en-US" sz="1200" dirty="0"/>
              <a:t>분석 </a:t>
            </a:r>
            <a:r>
              <a:rPr lang="en-US" altLang="ko-KR" sz="1200" dirty="0"/>
              <a:t>- UPH</a:t>
            </a:r>
            <a:endParaRPr lang="ko-KR" altLang="en-US" sz="12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A9F08C4-1C62-4E0F-94E1-5D81D7F7173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9379" y="4390220"/>
            <a:ext cx="4279721" cy="148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97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4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2.2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공정 가공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(Recipe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사출 공정 불량 및 최적 </a:t>
            </a:r>
            <a:r>
              <a:rPr lang="en-US" altLang="ko-KR" b="1" dirty="0"/>
              <a:t>Recipe </a:t>
            </a:r>
            <a:r>
              <a:rPr lang="ko-KR" altLang="en-US" b="1" dirty="0"/>
              <a:t>데이터 분석 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36D5C83-B692-4432-AF37-7FC16C1F5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49" y="1449448"/>
            <a:ext cx="6011565" cy="2391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9DB9469-1361-495C-BC4A-253346EF2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831" y="3976636"/>
            <a:ext cx="5080000" cy="250160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8EAE085-A404-4C60-A068-E52233553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3300" y="4174450"/>
            <a:ext cx="4109833" cy="21240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C0805E8-EADD-4722-B72A-89ACB30E4EB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593"/>
          <a:stretch/>
        </p:blipFill>
        <p:spPr>
          <a:xfrm>
            <a:off x="7315200" y="1344253"/>
            <a:ext cx="4147932" cy="2762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74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8B60E4-CE6C-4285-ACF8-B0E0F5602D25}"/>
              </a:ext>
            </a:extLst>
          </p:cNvPr>
          <p:cNvSpPr txBox="1"/>
          <p:nvPr/>
        </p:nvSpPr>
        <p:spPr>
          <a:xfrm>
            <a:off x="1234773" y="1581845"/>
            <a:ext cx="5156604" cy="16661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/>
              <a:t>왜 제조 빅데이터 분석인가</a:t>
            </a:r>
            <a:r>
              <a:rPr lang="en-US" altLang="ko-KR" dirty="0"/>
              <a:t>?</a:t>
            </a:r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/>
              <a:t>제조 빅데이터 분석 범위 및 내용</a:t>
            </a:r>
            <a:endParaRPr lang="en-US" altLang="ko-KR" dirty="0"/>
          </a:p>
          <a:p>
            <a:pPr marL="342900" indent="-342900">
              <a:lnSpc>
                <a:spcPct val="200000"/>
              </a:lnSpc>
              <a:buFontTx/>
              <a:buAutoNum type="arabicPeriod"/>
            </a:pPr>
            <a:r>
              <a:rPr lang="ko-KR" altLang="en-US" dirty="0"/>
              <a:t>중소기업 제조 빅데이터 분석 지원 프로젝트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216156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4211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2.2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공정 가공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(Recipe Data Analysis)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공정</a:t>
            </a:r>
            <a:r>
              <a:rPr lang="en-US" altLang="ko-KR" b="1" dirty="0"/>
              <a:t> </a:t>
            </a:r>
            <a:r>
              <a:rPr lang="ko-KR" altLang="en-US" b="1" dirty="0"/>
              <a:t>가공 데이터 분석 분야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79665C3-A5CB-451D-AC90-F2B64E3EB0E2}"/>
              </a:ext>
            </a:extLst>
          </p:cNvPr>
          <p:cNvGrpSpPr/>
          <p:nvPr/>
        </p:nvGrpSpPr>
        <p:grpSpPr>
          <a:xfrm>
            <a:off x="1871842" y="3686765"/>
            <a:ext cx="2353444" cy="1837998"/>
            <a:chOff x="518250" y="4614071"/>
            <a:chExt cx="2353444" cy="1837998"/>
          </a:xfrm>
        </p:grpSpPr>
        <p:pic>
          <p:nvPicPr>
            <p:cNvPr id="10" name="Picture 2" descr="관련 이미지">
              <a:extLst>
                <a:ext uri="{FF2B5EF4-FFF2-40B4-BE49-F238E27FC236}">
                  <a16:creationId xmlns:a16="http://schemas.microsoft.com/office/drawing/2014/main" id="{A2796031-5A5C-41EB-A594-3C218F1209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50" y="4885613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관련 이미지">
              <a:extLst>
                <a:ext uri="{FF2B5EF4-FFF2-40B4-BE49-F238E27FC236}">
                  <a16:creationId xmlns:a16="http://schemas.microsoft.com/office/drawing/2014/main" id="{BCA72976-7E8D-4DB2-9CB0-92A11E0C622A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0593" y="4885613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관련 이미지">
              <a:extLst>
                <a:ext uri="{FF2B5EF4-FFF2-40B4-BE49-F238E27FC236}">
                  <a16:creationId xmlns:a16="http://schemas.microsoft.com/office/drawing/2014/main" id="{545B1FBC-9E57-4FA5-9168-E51973D996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2998" y="4885613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용접 공장에 대한 이미지 검색결과">
              <a:extLst>
                <a:ext uri="{FF2B5EF4-FFF2-40B4-BE49-F238E27FC236}">
                  <a16:creationId xmlns:a16="http://schemas.microsoft.com/office/drawing/2014/main" id="{3812E501-88DC-47EA-AD8E-3AFFD98930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7156" y="5687785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8" descr="관련 이미지">
              <a:extLst>
                <a:ext uri="{FF2B5EF4-FFF2-40B4-BE49-F238E27FC236}">
                  <a16:creationId xmlns:a16="http://schemas.microsoft.com/office/drawing/2014/main" id="{6F7811B6-EAD8-409B-90CF-7F241B8381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250" y="5691699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0" descr="열처리 공정에 대한 이미지 검색결과">
              <a:extLst>
                <a:ext uri="{FF2B5EF4-FFF2-40B4-BE49-F238E27FC236}">
                  <a16:creationId xmlns:a16="http://schemas.microsoft.com/office/drawing/2014/main" id="{60D1DE2D-FDD7-4582-88C1-7D2F574F4D0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98791" y="5691699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BF610F7-A996-47E1-80A0-89AB12F0B554}"/>
                </a:ext>
              </a:extLst>
            </p:cNvPr>
            <p:cNvSpPr txBox="1"/>
            <p:nvPr/>
          </p:nvSpPr>
          <p:spPr>
            <a:xfrm>
              <a:off x="559225" y="5425613"/>
              <a:ext cx="63511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주조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사출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EA85D1-CF18-47C5-8A97-5DAC76A97D9E}"/>
                </a:ext>
              </a:extLst>
            </p:cNvPr>
            <p:cNvSpPr txBox="1"/>
            <p:nvPr/>
          </p:nvSpPr>
          <p:spPr>
            <a:xfrm>
              <a:off x="2031399" y="5421699"/>
              <a:ext cx="84029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소성</a:t>
              </a:r>
              <a:r>
                <a:rPr lang="en-US" altLang="ko-KR" sz="800" dirty="0"/>
                <a:t>/</a:t>
              </a:r>
              <a:r>
                <a:rPr lang="ko-KR" altLang="en-US" sz="800" dirty="0"/>
                <a:t>절삭가공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373D846-4329-48EF-A612-A16168E4C851}"/>
                </a:ext>
              </a:extLst>
            </p:cNvPr>
            <p:cNvSpPr txBox="1"/>
            <p:nvPr/>
          </p:nvSpPr>
          <p:spPr>
            <a:xfrm>
              <a:off x="2243005" y="6227785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용접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7717B31-FDF4-40B9-9900-76FA6CBF87DE}"/>
                </a:ext>
              </a:extLst>
            </p:cNvPr>
            <p:cNvSpPr txBox="1"/>
            <p:nvPr/>
          </p:nvSpPr>
          <p:spPr>
            <a:xfrm>
              <a:off x="1463269" y="5430946"/>
              <a:ext cx="3898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금형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71098AA-3258-41A2-BA18-7AE3ED90D1BD}"/>
                </a:ext>
              </a:extLst>
            </p:cNvPr>
            <p:cNvSpPr txBox="1"/>
            <p:nvPr/>
          </p:nvSpPr>
          <p:spPr>
            <a:xfrm>
              <a:off x="1412569" y="6227785"/>
              <a:ext cx="49244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열처리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80FFA686-6851-4439-9EF7-16D0B4D041A3}"/>
                </a:ext>
              </a:extLst>
            </p:cNvPr>
            <p:cNvSpPr txBox="1"/>
            <p:nvPr/>
          </p:nvSpPr>
          <p:spPr>
            <a:xfrm>
              <a:off x="578791" y="6236625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표면처리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56974E1-3D7A-4507-A47E-D9E7ED36AF34}"/>
                </a:ext>
              </a:extLst>
            </p:cNvPr>
            <p:cNvSpPr txBox="1"/>
            <p:nvPr/>
          </p:nvSpPr>
          <p:spPr>
            <a:xfrm>
              <a:off x="893144" y="4614071"/>
              <a:ext cx="15440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제조기반</a:t>
              </a:r>
              <a:r>
                <a:rPr lang="en-US" altLang="ko-KR" sz="1000" dirty="0"/>
                <a:t>(</a:t>
              </a:r>
              <a:r>
                <a:rPr lang="ko-KR" altLang="en-US" sz="1000" dirty="0"/>
                <a:t>뿌리</a:t>
              </a:r>
              <a:r>
                <a:rPr lang="en-US" altLang="ko-KR" sz="1000" dirty="0"/>
                <a:t>)</a:t>
              </a:r>
              <a:r>
                <a:rPr lang="ko-KR" altLang="en-US" sz="1000" dirty="0"/>
                <a:t>산업분야</a:t>
              </a: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019EEAC-E6B0-47CA-AF4C-995D3963D8C5}"/>
              </a:ext>
            </a:extLst>
          </p:cNvPr>
          <p:cNvGrpSpPr/>
          <p:nvPr/>
        </p:nvGrpSpPr>
        <p:grpSpPr>
          <a:xfrm>
            <a:off x="4898046" y="3685304"/>
            <a:ext cx="2284938" cy="1846264"/>
            <a:chOff x="3934229" y="4612610"/>
            <a:chExt cx="2284938" cy="1846264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6BA1FC8-7583-4F55-822E-60259A133CD9}"/>
                </a:ext>
              </a:extLst>
            </p:cNvPr>
            <p:cNvSpPr txBox="1"/>
            <p:nvPr/>
          </p:nvSpPr>
          <p:spPr>
            <a:xfrm>
              <a:off x="3996712" y="5426630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공작기계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815A3875-863E-4375-85E2-24B90A73705C}"/>
                </a:ext>
              </a:extLst>
            </p:cNvPr>
            <p:cNvSpPr txBox="1"/>
            <p:nvPr/>
          </p:nvSpPr>
          <p:spPr>
            <a:xfrm>
              <a:off x="3989221" y="6243430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특수기계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952B7A-AFAA-4050-9BC0-30233EE6FBA9}"/>
                </a:ext>
              </a:extLst>
            </p:cNvPr>
            <p:cNvSpPr txBox="1"/>
            <p:nvPr/>
          </p:nvSpPr>
          <p:spPr>
            <a:xfrm>
              <a:off x="5553882" y="5421977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용접기계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B931F60-0DB9-4319-9B06-CCB996E4E428}"/>
                </a:ext>
              </a:extLst>
            </p:cNvPr>
            <p:cNvSpPr txBox="1"/>
            <p:nvPr/>
          </p:nvSpPr>
          <p:spPr>
            <a:xfrm>
              <a:off x="4767623" y="5426630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성형기계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295D08C-D9E4-4562-B64D-F657C2F212B3}"/>
                </a:ext>
              </a:extLst>
            </p:cNvPr>
            <p:cNvSpPr txBox="1"/>
            <p:nvPr/>
          </p:nvSpPr>
          <p:spPr>
            <a:xfrm>
              <a:off x="4753631" y="6219734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검사기기</a:t>
              </a:r>
            </a:p>
          </p:txBody>
        </p:sp>
        <p:pic>
          <p:nvPicPr>
            <p:cNvPr id="29" name="Picture 32" descr="관련 이미지">
              <a:extLst>
                <a:ext uri="{FF2B5EF4-FFF2-40B4-BE49-F238E27FC236}">
                  <a16:creationId xmlns:a16="http://schemas.microsoft.com/office/drawing/2014/main" id="{459EE595-5FBF-4944-A105-60B6A0C419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934229" y="4884570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" name="Picture 34" descr="사출기계에 대한 이미지 검색결과">
              <a:extLst>
                <a:ext uri="{FF2B5EF4-FFF2-40B4-BE49-F238E27FC236}">
                  <a16:creationId xmlns:a16="http://schemas.microsoft.com/office/drawing/2014/main" id="{96BC543B-32DA-4F00-A8C1-A3CC905FBB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5576" y="4879730"/>
              <a:ext cx="727442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" name="Picture 36" descr="관련 이미지">
              <a:extLst>
                <a:ext uri="{FF2B5EF4-FFF2-40B4-BE49-F238E27FC236}">
                  <a16:creationId xmlns:a16="http://schemas.microsoft.com/office/drawing/2014/main" id="{7833D7E9-2DEF-4BBD-AB68-889E6E7FF9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7678" y="4879730"/>
              <a:ext cx="727442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2" name="Picture 38" descr="열처리 설비에 대한 이미지 검색결과">
              <a:extLst>
                <a:ext uri="{FF2B5EF4-FFF2-40B4-BE49-F238E27FC236}">
                  <a16:creationId xmlns:a16="http://schemas.microsoft.com/office/drawing/2014/main" id="{1917DB6F-9006-47A4-AE77-8E4ED490DC1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34356" y="5696530"/>
              <a:ext cx="733634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40" descr="3차원 측정기기에 대한 이미지 검색결과">
              <a:extLst>
                <a:ext uri="{FF2B5EF4-FFF2-40B4-BE49-F238E27FC236}">
                  <a16:creationId xmlns:a16="http://schemas.microsoft.com/office/drawing/2014/main" id="{F7736ADE-4673-49AD-BC3D-D727AE69A9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4720890" y="5696530"/>
              <a:ext cx="731638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Picture 44" descr="관련 이미지">
              <a:extLst>
                <a:ext uri="{FF2B5EF4-FFF2-40B4-BE49-F238E27FC236}">
                  <a16:creationId xmlns:a16="http://schemas.microsoft.com/office/drawing/2014/main" id="{43C5B652-8D9C-4CE9-A366-CD68B44EFE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9167" y="5693863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1853A09-2D3D-4AFD-AD79-AFDE16F8A6D1}"/>
                </a:ext>
              </a:extLst>
            </p:cNvPr>
            <p:cNvSpPr txBox="1"/>
            <p:nvPr/>
          </p:nvSpPr>
          <p:spPr>
            <a:xfrm>
              <a:off x="5557254" y="6219734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화학설비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6121F84-1194-4679-9A8A-99BBD96D13E9}"/>
                </a:ext>
              </a:extLst>
            </p:cNvPr>
            <p:cNvSpPr txBox="1"/>
            <p:nvPr/>
          </p:nvSpPr>
          <p:spPr>
            <a:xfrm>
              <a:off x="4161711" y="4612610"/>
              <a:ext cx="182293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부품산업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산업기계</a:t>
              </a:r>
              <a:r>
                <a:rPr lang="en-US" altLang="ko-KR" sz="1000" dirty="0"/>
                <a:t>/</a:t>
              </a:r>
              <a:r>
                <a:rPr lang="ko-KR" altLang="en-US" sz="1000" dirty="0"/>
                <a:t>설비분야</a:t>
              </a:r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1072B7F4-F15B-460E-9F71-6D1B233BAF33}"/>
              </a:ext>
            </a:extLst>
          </p:cNvPr>
          <p:cNvGrpSpPr/>
          <p:nvPr/>
        </p:nvGrpSpPr>
        <p:grpSpPr>
          <a:xfrm>
            <a:off x="7868221" y="3685303"/>
            <a:ext cx="2315643" cy="1846265"/>
            <a:chOff x="6550724" y="4612609"/>
            <a:chExt cx="2315643" cy="1846265"/>
          </a:xfrm>
        </p:grpSpPr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2E372B0-3CB0-4026-B0BB-2C3B37FD4233}"/>
                </a:ext>
              </a:extLst>
            </p:cNvPr>
            <p:cNvSpPr txBox="1"/>
            <p:nvPr/>
          </p:nvSpPr>
          <p:spPr>
            <a:xfrm>
              <a:off x="6621879" y="5424383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금속소재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5E04EA2-F84E-444D-BB27-5136D421F8AF}"/>
                </a:ext>
              </a:extLst>
            </p:cNvPr>
            <p:cNvSpPr txBox="1"/>
            <p:nvPr/>
          </p:nvSpPr>
          <p:spPr>
            <a:xfrm>
              <a:off x="6611365" y="6243430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복합소재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FE5A91B-7B59-4E63-BD5C-34ECAE158B46}"/>
                </a:ext>
              </a:extLst>
            </p:cNvPr>
            <p:cNvSpPr txBox="1"/>
            <p:nvPr/>
          </p:nvSpPr>
          <p:spPr>
            <a:xfrm>
              <a:off x="8179049" y="5419730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섬유소재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1979BD5-4AFD-4ECC-B1F2-84C017D2BD5B}"/>
                </a:ext>
              </a:extLst>
            </p:cNvPr>
            <p:cNvSpPr txBox="1"/>
            <p:nvPr/>
          </p:nvSpPr>
          <p:spPr>
            <a:xfrm>
              <a:off x="7392790" y="5424383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화학소재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CF1BEF6-96B9-45E4-B45D-61EC4D3B2D22}"/>
                </a:ext>
              </a:extLst>
            </p:cNvPr>
            <p:cNvSpPr txBox="1"/>
            <p:nvPr/>
          </p:nvSpPr>
          <p:spPr>
            <a:xfrm>
              <a:off x="7459501" y="6238777"/>
              <a:ext cx="492444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신소재</a:t>
              </a:r>
            </a:p>
          </p:txBody>
        </p:sp>
        <p:pic>
          <p:nvPicPr>
            <p:cNvPr id="43" name="Picture 22" descr="관련 이미지">
              <a:extLst>
                <a:ext uri="{FF2B5EF4-FFF2-40B4-BE49-F238E27FC236}">
                  <a16:creationId xmlns:a16="http://schemas.microsoft.com/office/drawing/2014/main" id="{B6198310-FA33-4127-B66A-3C31D91F51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0724" y="4879730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4" descr="관련 이미지">
              <a:extLst>
                <a:ext uri="{FF2B5EF4-FFF2-40B4-BE49-F238E27FC236}">
                  <a16:creationId xmlns:a16="http://schemas.microsoft.com/office/drawing/2014/main" id="{11422B90-7F25-4B0A-A99F-FE270B7BA2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30743" y="4879730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6" descr="관련 이미지">
              <a:extLst>
                <a:ext uri="{FF2B5EF4-FFF2-40B4-BE49-F238E27FC236}">
                  <a16:creationId xmlns:a16="http://schemas.microsoft.com/office/drawing/2014/main" id="{AD022C18-735E-42F8-AF7C-BB927735EE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6653" y="4879730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8" descr="복합소재에 대한 이미지 검색결과">
              <a:extLst>
                <a:ext uri="{FF2B5EF4-FFF2-40B4-BE49-F238E27FC236}">
                  <a16:creationId xmlns:a16="http://schemas.microsoft.com/office/drawing/2014/main" id="{6CC6C4E0-588F-4A36-A835-21D3C9FBD9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4771" y="5698777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" name="Picture 30" descr="관련 이미지">
              <a:extLst>
                <a:ext uri="{FF2B5EF4-FFF2-40B4-BE49-F238E27FC236}">
                  <a16:creationId xmlns:a16="http://schemas.microsoft.com/office/drawing/2014/main" id="{3E01599E-B22A-49B0-AB73-3ACDAF7840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723" y="5699310"/>
              <a:ext cx="72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8" name="Picture 42" descr="기계부품에 대한 이미지 검색결과">
              <a:extLst>
                <a:ext uri="{FF2B5EF4-FFF2-40B4-BE49-F238E27FC236}">
                  <a16:creationId xmlns:a16="http://schemas.microsoft.com/office/drawing/2014/main" id="{93ED3F9E-3ECC-4FB0-91EE-23FD609C3C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1871" y="5698777"/>
              <a:ext cx="724496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2A2D091-4ABE-4EB3-816E-11BAC9234D1D}"/>
                </a:ext>
              </a:extLst>
            </p:cNvPr>
            <p:cNvSpPr txBox="1"/>
            <p:nvPr/>
          </p:nvSpPr>
          <p:spPr>
            <a:xfrm>
              <a:off x="8183703" y="6238777"/>
              <a:ext cx="59503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800" dirty="0"/>
                <a:t>기계부품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90A85D0-3B34-42AD-95DC-6524872BFE25}"/>
                </a:ext>
              </a:extLst>
            </p:cNvPr>
            <p:cNvSpPr txBox="1"/>
            <p:nvPr/>
          </p:nvSpPr>
          <p:spPr>
            <a:xfrm>
              <a:off x="7213252" y="4612609"/>
              <a:ext cx="95410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/>
                <a:t>소재산업분야</a:t>
              </a:r>
            </a:p>
          </p:txBody>
        </p:sp>
      </p:grpSp>
      <p:cxnSp>
        <p:nvCxnSpPr>
          <p:cNvPr id="51" name="직선 연결선 30">
            <a:extLst>
              <a:ext uri="{FF2B5EF4-FFF2-40B4-BE49-F238E27FC236}">
                <a16:creationId xmlns:a16="http://schemas.microsoft.com/office/drawing/2014/main" id="{4D9FF93F-12E1-4C66-91D0-C51F3529F64A}"/>
              </a:ext>
            </a:extLst>
          </p:cNvPr>
          <p:cNvCxnSpPr>
            <a:cxnSpLocks/>
            <a:stCxn id="22" idx="0"/>
          </p:cNvCxnSpPr>
          <p:nvPr/>
        </p:nvCxnSpPr>
        <p:spPr>
          <a:xfrm rot="5400000" flipH="1" flipV="1">
            <a:off x="4341121" y="1991210"/>
            <a:ext cx="373177" cy="3017935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30">
            <a:extLst>
              <a:ext uri="{FF2B5EF4-FFF2-40B4-BE49-F238E27FC236}">
                <a16:creationId xmlns:a16="http://schemas.microsoft.com/office/drawing/2014/main" id="{D8613DCC-3320-4DB9-8C75-2D4E63BCF4FF}"/>
              </a:ext>
            </a:extLst>
          </p:cNvPr>
          <p:cNvCxnSpPr>
            <a:cxnSpLocks/>
            <a:stCxn id="50" idx="0"/>
          </p:cNvCxnSpPr>
          <p:nvPr/>
        </p:nvCxnSpPr>
        <p:spPr>
          <a:xfrm rot="16200000" flipV="1">
            <a:off x="7336383" y="2013883"/>
            <a:ext cx="371715" cy="2971126"/>
          </a:xfrm>
          <a:prstGeom prst="bentConnector3">
            <a:avLst>
              <a:gd name="adj1" fmla="val 50000"/>
            </a:avLst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30">
            <a:extLst>
              <a:ext uri="{FF2B5EF4-FFF2-40B4-BE49-F238E27FC236}">
                <a16:creationId xmlns:a16="http://schemas.microsoft.com/office/drawing/2014/main" id="{2D6DE487-FCA8-4D70-87A1-83C0C25149A7}"/>
              </a:ext>
            </a:extLst>
          </p:cNvPr>
          <p:cNvCxnSpPr>
            <a:cxnSpLocks/>
            <a:stCxn id="36" idx="0"/>
            <a:endCxn id="4" idx="2"/>
          </p:cNvCxnSpPr>
          <p:nvPr/>
        </p:nvCxnSpPr>
        <p:spPr>
          <a:xfrm flipH="1" flipV="1">
            <a:off x="6028957" y="2843862"/>
            <a:ext cx="8039" cy="841442"/>
          </a:xfrm>
          <a:prstGeom prst="straightConnector1">
            <a:avLst/>
          </a:prstGeom>
          <a:ln w="127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72A4DF81-9FB2-409C-833C-C0694A0AA4C0}"/>
              </a:ext>
            </a:extLst>
          </p:cNvPr>
          <p:cNvSpPr/>
          <p:nvPr/>
        </p:nvSpPr>
        <p:spPr>
          <a:xfrm>
            <a:off x="4050210" y="2008312"/>
            <a:ext cx="3957494" cy="835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/>
              <a:t>공정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가공 데이터 분석 분야</a:t>
            </a:r>
            <a:endParaRPr lang="en-US" altLang="ko-KR" sz="2000" b="1" dirty="0"/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sz="1400" dirty="0">
                <a:latin typeface="+mn-ea"/>
                <a:cs typeface="Arial Unicode MS" panose="020B0604020202020204" pitchFamily="50" charset="-127"/>
              </a:rPr>
              <a:t>최적 가공 </a:t>
            </a: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Recipe </a:t>
            </a:r>
            <a:r>
              <a:rPr lang="ko-KR" altLang="en-US" sz="1400" dirty="0">
                <a:latin typeface="+mn-ea"/>
                <a:cs typeface="Arial Unicode MS" panose="020B0604020202020204" pitchFamily="50" charset="-127"/>
              </a:rPr>
              <a:t>및 자율 운영 빅데이터 분석</a:t>
            </a: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08032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2.3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제조 빅데이터 분석 도구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제조 빅데이터 분석을 위한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머신 러닝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(Machine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8917DB-AAF4-40BF-A91C-ADC5A1C50AB7}"/>
              </a:ext>
            </a:extLst>
          </p:cNvPr>
          <p:cNvSpPr/>
          <p:nvPr/>
        </p:nvSpPr>
        <p:spPr>
          <a:xfrm>
            <a:off x="883085" y="3291213"/>
            <a:ext cx="1741118" cy="9363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머신 러닝</a:t>
            </a:r>
            <a:endParaRPr lang="en-US" altLang="ko-KR" sz="1400" b="1" dirty="0">
              <a:latin typeface="+mn-ea"/>
              <a:cs typeface="Arial Unicode MS" panose="020B0604020202020204" pitchFamily="50" charset="-127"/>
            </a:endParaRPr>
          </a:p>
          <a:p>
            <a:pPr algn="ctr"/>
            <a:r>
              <a:rPr lang="en-US" altLang="ko-KR" sz="1400" b="1" dirty="0"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기계학습</a:t>
            </a:r>
            <a:r>
              <a:rPr lang="en-US" altLang="ko-KR" sz="1400" b="1" dirty="0">
                <a:latin typeface="+mn-ea"/>
                <a:cs typeface="Arial Unicode MS" panose="020B0604020202020204" pitchFamily="50" charset="-127"/>
              </a:rPr>
              <a:t>)</a:t>
            </a:r>
          </a:p>
          <a:p>
            <a:pPr algn="ctr"/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(Machine</a:t>
            </a:r>
            <a:r>
              <a:rPr lang="ko-KR" altLang="en-US" sz="12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82AE64B8-A1E7-4F5C-AB49-2E9375C6AF06}"/>
              </a:ext>
            </a:extLst>
          </p:cNvPr>
          <p:cNvSpPr/>
          <p:nvPr/>
        </p:nvSpPr>
        <p:spPr>
          <a:xfrm>
            <a:off x="3281818" y="3203531"/>
            <a:ext cx="1985375" cy="11012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비지도 학습</a:t>
            </a:r>
            <a:endParaRPr lang="en-US" altLang="ko-KR" sz="1400" b="1" dirty="0">
              <a:latin typeface="+mn-ea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(Unsupervised</a:t>
            </a:r>
            <a:r>
              <a:rPr lang="ko-KR" altLang="en-US" sz="12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CDAA4B50-002A-42A7-B404-083A75F4FFBC}"/>
              </a:ext>
            </a:extLst>
          </p:cNvPr>
          <p:cNvSpPr/>
          <p:nvPr/>
        </p:nvSpPr>
        <p:spPr>
          <a:xfrm>
            <a:off x="3281818" y="1717082"/>
            <a:ext cx="1985375" cy="11012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지도 학습</a:t>
            </a:r>
            <a:endParaRPr lang="en-US" altLang="ko-KR" sz="1400" b="1" dirty="0">
              <a:latin typeface="+mn-ea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(Supervised</a:t>
            </a:r>
            <a:r>
              <a:rPr lang="ko-KR" altLang="en-US" sz="12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AD33B31D-F942-4180-A884-34B4322EF756}"/>
              </a:ext>
            </a:extLst>
          </p:cNvPr>
          <p:cNvSpPr/>
          <p:nvPr/>
        </p:nvSpPr>
        <p:spPr>
          <a:xfrm>
            <a:off x="3281818" y="4689980"/>
            <a:ext cx="1985375" cy="110127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강화</a:t>
            </a:r>
            <a:r>
              <a:rPr lang="en-US" altLang="ko-KR" sz="1400" b="1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400" b="1" dirty="0">
                <a:latin typeface="+mn-ea"/>
                <a:cs typeface="Arial Unicode MS" panose="020B0604020202020204" pitchFamily="50" charset="-127"/>
              </a:rPr>
              <a:t>학습</a:t>
            </a:r>
            <a:endParaRPr lang="en-US" altLang="ko-KR" sz="1400" b="1" dirty="0">
              <a:latin typeface="+mn-ea"/>
              <a:cs typeface="Arial Unicode MS" panose="020B0604020202020204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(Reinforcement</a:t>
            </a:r>
            <a:r>
              <a:rPr lang="ko-KR" altLang="en-US" sz="12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sz="1200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cxnSp>
        <p:nvCxnSpPr>
          <p:cNvPr id="58" name="연결선: 꺾임 57">
            <a:extLst>
              <a:ext uri="{FF2B5EF4-FFF2-40B4-BE49-F238E27FC236}">
                <a16:creationId xmlns:a16="http://schemas.microsoft.com/office/drawing/2014/main" id="{65B2C43B-2DD8-4BEA-B476-8D8F53ECF540}"/>
              </a:ext>
            </a:extLst>
          </p:cNvPr>
          <p:cNvCxnSpPr>
            <a:cxnSpLocks/>
            <a:stCxn id="56" idx="1"/>
            <a:endCxn id="54" idx="3"/>
          </p:cNvCxnSpPr>
          <p:nvPr/>
        </p:nvCxnSpPr>
        <p:spPr>
          <a:xfrm rot="10800000" flipV="1">
            <a:off x="2624204" y="2267718"/>
            <a:ext cx="657615" cy="149165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2D053B79-2954-4226-B894-E5542469479A}"/>
              </a:ext>
            </a:extLst>
          </p:cNvPr>
          <p:cNvCxnSpPr>
            <a:cxnSpLocks/>
            <a:stCxn id="57" idx="1"/>
            <a:endCxn id="54" idx="3"/>
          </p:cNvCxnSpPr>
          <p:nvPr/>
        </p:nvCxnSpPr>
        <p:spPr>
          <a:xfrm rot="10800000">
            <a:off x="2624204" y="3759375"/>
            <a:ext cx="657615" cy="1481243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BE0E43BE-A8DA-4A3A-A5CB-30C44D026956}"/>
              </a:ext>
            </a:extLst>
          </p:cNvPr>
          <p:cNvCxnSpPr>
            <a:cxnSpLocks/>
            <a:stCxn id="55" idx="1"/>
            <a:endCxn id="54" idx="3"/>
          </p:cNvCxnSpPr>
          <p:nvPr/>
        </p:nvCxnSpPr>
        <p:spPr>
          <a:xfrm flipH="1">
            <a:off x="2624203" y="3754168"/>
            <a:ext cx="657615" cy="5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88EA6B8F-E2FF-4233-94CB-861281577275}"/>
              </a:ext>
            </a:extLst>
          </p:cNvPr>
          <p:cNvSpPr/>
          <p:nvPr/>
        </p:nvSpPr>
        <p:spPr>
          <a:xfrm>
            <a:off x="5350701" y="1717081"/>
            <a:ext cx="1649995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dirty="0"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78D328F3-5867-4341-99DA-F170B9A8F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424" y="1753891"/>
            <a:ext cx="1383151" cy="1027654"/>
          </a:xfrm>
          <a:prstGeom prst="rect">
            <a:avLst/>
          </a:prstGeom>
        </p:spPr>
      </p:pic>
      <p:sp>
        <p:nvSpPr>
          <p:cNvPr id="63" name="직사각형 62">
            <a:extLst>
              <a:ext uri="{FF2B5EF4-FFF2-40B4-BE49-F238E27FC236}">
                <a16:creationId xmlns:a16="http://schemas.microsoft.com/office/drawing/2014/main" id="{30708E34-6BC4-42BE-B08B-C30C55F56C00}"/>
              </a:ext>
            </a:extLst>
          </p:cNvPr>
          <p:cNvSpPr/>
          <p:nvPr/>
        </p:nvSpPr>
        <p:spPr>
          <a:xfrm>
            <a:off x="5350701" y="3203531"/>
            <a:ext cx="1649995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F2225880-73DD-47C0-84D2-50EC70E055F9}"/>
              </a:ext>
            </a:extLst>
          </p:cNvPr>
          <p:cNvSpPr/>
          <p:nvPr/>
        </p:nvSpPr>
        <p:spPr>
          <a:xfrm>
            <a:off x="5350701" y="4689980"/>
            <a:ext cx="1649995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200" dirty="0">
              <a:latin typeface="+mn-ea"/>
              <a:cs typeface="Arial Unicode MS" panose="020B0604020202020204" pitchFamily="50" charset="-127"/>
            </a:endParaRPr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545A2C19-8108-4947-A41D-FA296670E5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846" y="3349108"/>
            <a:ext cx="1608798" cy="810120"/>
          </a:xfrm>
          <a:prstGeom prst="rect">
            <a:avLst/>
          </a:prstGeom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5C889417-3C9E-488C-B150-281657CD96A8}"/>
              </a:ext>
            </a:extLst>
          </p:cNvPr>
          <p:cNvSpPr/>
          <p:nvPr/>
        </p:nvSpPr>
        <p:spPr>
          <a:xfrm>
            <a:off x="7084204" y="1717081"/>
            <a:ext cx="4195484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정답을 알려주고 학습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예측 모델 등에 사용</a:t>
            </a:r>
            <a:endParaRPr lang="en-US" altLang="ko-KR" sz="1000" dirty="0">
              <a:solidFill>
                <a:schemeClr val="tx1"/>
              </a:solidFill>
              <a:latin typeface="+mn-ea"/>
              <a:cs typeface="Arial Unicode MS" panose="020B0604020202020204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K-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최근접 이웃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(k-Nearest Neighbors),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선형 회귀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(Linear Regression)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로지스틱 회귀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(Logistic Regression)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서포트 벡터 머신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(SVM, Support Vector Machine)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의사결정 트리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(Decision Tree),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랜덤 포레스트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(Random Forest)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신경망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(Neural Network)</a:t>
            </a:r>
          </a:p>
        </p:txBody>
      </p:sp>
      <p:pic>
        <p:nvPicPr>
          <p:cNvPr id="67" name="Picture 8" descr="강화학습 이란 이미지 검색결과&quot;">
            <a:extLst>
              <a:ext uri="{FF2B5EF4-FFF2-40B4-BE49-F238E27FC236}">
                <a16:creationId xmlns:a16="http://schemas.microsoft.com/office/drawing/2014/main" id="{0540CA6D-8B13-49D5-AD22-F4BC7DD65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5539" y="4720883"/>
            <a:ext cx="1356464" cy="522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757E22B0-8E96-47EE-8C75-6A4B7B317F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2090" y="5269378"/>
            <a:ext cx="1179958" cy="496824"/>
          </a:xfrm>
          <a:prstGeom prst="rect">
            <a:avLst/>
          </a:prstGeom>
        </p:spPr>
      </p:pic>
      <p:sp>
        <p:nvSpPr>
          <p:cNvPr id="69" name="직사각형 68">
            <a:extLst>
              <a:ext uri="{FF2B5EF4-FFF2-40B4-BE49-F238E27FC236}">
                <a16:creationId xmlns:a16="http://schemas.microsoft.com/office/drawing/2014/main" id="{A427219B-1C7F-4715-834D-B8CBB705B6E6}"/>
              </a:ext>
            </a:extLst>
          </p:cNvPr>
          <p:cNvSpPr/>
          <p:nvPr/>
        </p:nvSpPr>
        <p:spPr>
          <a:xfrm>
            <a:off x="7084204" y="3203531"/>
            <a:ext cx="4195484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정답이 없는 학습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군집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/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연관 분석 등에 사용</a:t>
            </a:r>
            <a:endParaRPr lang="en-US" altLang="ko-KR" sz="1000" dirty="0">
              <a:solidFill>
                <a:schemeClr val="tx1"/>
              </a:solidFill>
              <a:latin typeface="+mn-ea"/>
              <a:cs typeface="Arial Unicode MS" panose="020B0604020202020204" pitchFamily="50" charset="-127"/>
            </a:endParaRP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K-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평균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(k-Means),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계층 군집 분석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(HCA, Hierarchical Cluster Analysis)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기대 값 최대화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(Expectation Maximization)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주성분 분석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(PCA, Principal Component Analysis),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커널 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PCA(Kernel PCA)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지역적 선형 </a:t>
            </a:r>
            <a:r>
              <a:rPr lang="ko-KR" altLang="en-US" sz="900" dirty="0" err="1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임베딩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(LLE, Locally-Linear Embedding)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t-SNE(t-distributed Stochastic Neighbor Embedding)</a:t>
            </a:r>
          </a:p>
          <a:p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연관 규칙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(Association Rule),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텍스트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분석</a:t>
            </a:r>
            <a:r>
              <a:rPr lang="en-US" altLang="ko-KR" sz="9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(Text mining)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C8186ACD-9ABA-4AC9-A2EF-732D170F088D}"/>
              </a:ext>
            </a:extLst>
          </p:cNvPr>
          <p:cNvSpPr/>
          <p:nvPr/>
        </p:nvSpPr>
        <p:spPr>
          <a:xfrm>
            <a:off x="7084204" y="4689980"/>
            <a:ext cx="4195484" cy="1101274"/>
          </a:xfrm>
          <a:prstGeom prst="rect">
            <a:avLst/>
          </a:prstGeom>
          <a:noFill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87313" indent="-87313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환경과 보상 조건만 주고 학습 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–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최적화 등에 사용</a:t>
            </a:r>
            <a:endParaRPr lang="en-US" altLang="ko-KR" sz="1000" dirty="0">
              <a:solidFill>
                <a:schemeClr val="tx1"/>
              </a:solidFill>
              <a:latin typeface="+mn-ea"/>
              <a:cs typeface="Arial Unicode MS" panose="020B0604020202020204" pitchFamily="50" charset="-127"/>
            </a:endParaRP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Deep Q-Network (DQN 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구글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딥마인드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모델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DDPG (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심층 결정론적 정책 </a:t>
            </a:r>
            <a:r>
              <a:rPr lang="ko-KR" altLang="en-US" sz="1000" dirty="0" err="1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경사법</a:t>
            </a:r>
            <a:r>
              <a:rPr lang="ko-KR" altLang="en-US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 알고리즘</a:t>
            </a:r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GAN(Generative Adversarial Network)</a:t>
            </a:r>
          </a:p>
          <a:p>
            <a:r>
              <a:rPr lang="en-US" altLang="ko-KR" sz="1000" dirty="0">
                <a:solidFill>
                  <a:schemeClr val="tx1"/>
                </a:solidFill>
                <a:latin typeface="+mn-ea"/>
                <a:cs typeface="Arial Unicode MS" panose="020B0604020202020204" pitchFamily="50" charset="-127"/>
              </a:rPr>
              <a:t>- MDP(Markov Decision Process)</a:t>
            </a:r>
          </a:p>
        </p:txBody>
      </p:sp>
    </p:spTree>
    <p:extLst>
      <p:ext uri="{BB962C8B-B14F-4D97-AF65-F5344CB8AC3E}">
        <p14:creationId xmlns:p14="http://schemas.microsoft.com/office/powerpoint/2010/main" val="2274567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2.3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제조 빅데이터 분석 도구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/>
              <a:t>제조 빅데이터 분석을 위한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머신 러닝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(Machine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Learning)</a:t>
            </a:r>
          </a:p>
        </p:txBody>
      </p:sp>
      <p:pic>
        <p:nvPicPr>
          <p:cNvPr id="21" name="Picture 6">
            <a:extLst>
              <a:ext uri="{FF2B5EF4-FFF2-40B4-BE49-F238E27FC236}">
                <a16:creationId xmlns:a16="http://schemas.microsoft.com/office/drawing/2014/main" id="{B14B3A43-B2AF-4048-ABE1-60108DC187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9191" y="1757657"/>
            <a:ext cx="6066462" cy="411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CA179D24-08F3-4264-AA85-95BDD75B878E}"/>
              </a:ext>
            </a:extLst>
          </p:cNvPr>
          <p:cNvSpPr/>
          <p:nvPr/>
        </p:nvSpPr>
        <p:spPr>
          <a:xfrm>
            <a:off x="6764018" y="5982184"/>
            <a:ext cx="518282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00" dirty="0">
                <a:solidFill>
                  <a:srgbClr val="111111"/>
                </a:solidFill>
                <a:latin typeface="Ubuntu"/>
              </a:rPr>
              <a:t>Machine Learning Algorithms: </a:t>
            </a:r>
            <a:r>
              <a:rPr lang="en-US" altLang="ko-KR" sz="800" dirty="0">
                <a:hlinkClick r:id="rId3"/>
              </a:rPr>
              <a:t>https://jixta.wordpress.com/2015/07/17/machine-learning-algorithms-mindmap/</a:t>
            </a:r>
            <a:endParaRPr lang="en-US" altLang="ko-KR" sz="800" b="0" i="0" dirty="0">
              <a:solidFill>
                <a:srgbClr val="111111"/>
              </a:solidFill>
              <a:effectLst/>
              <a:latin typeface="Ubuntu"/>
            </a:endParaRPr>
          </a:p>
        </p:txBody>
      </p:sp>
      <p:pic>
        <p:nvPicPr>
          <p:cNvPr id="23" name="Picture 2" descr="데이터 마이닝 기법 이미지 검색결과&quot;">
            <a:extLst>
              <a:ext uri="{FF2B5EF4-FFF2-40B4-BE49-F238E27FC236}">
                <a16:creationId xmlns:a16="http://schemas.microsoft.com/office/drawing/2014/main" id="{92A154B7-AD60-4706-8ACE-0C376E069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1952" y="1738868"/>
            <a:ext cx="5169557" cy="4138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BC948C-0511-46DC-99B5-30E761CD797A}"/>
              </a:ext>
            </a:extLst>
          </p:cNvPr>
          <p:cNvSpPr/>
          <p:nvPr/>
        </p:nvSpPr>
        <p:spPr>
          <a:xfrm>
            <a:off x="420199" y="5982184"/>
            <a:ext cx="411688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>
                <a:hlinkClick r:id="rId5"/>
              </a:rPr>
              <a:t>https://rfriend.tistory.com/tag/%EA%B0%95%ED%99%94%ED%95%99%EC%8A%B5</a:t>
            </a:r>
            <a:r>
              <a:rPr lang="en-US" altLang="ko-KR" sz="800" dirty="0"/>
              <a:t> 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1656179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1344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2.3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제조 빅데이터 분석 도구</a:t>
            </a:r>
            <a:endParaRPr lang="en-US" altLang="ko-KR" sz="1600" b="1" dirty="0">
              <a:solidFill>
                <a:schemeClr val="accent5">
                  <a:lumMod val="75000"/>
                </a:schemeClr>
              </a:solidFill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613232E-9757-4C3D-BEC3-681EE9388BE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빅데이터 분석 절차에 따른 도구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예시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)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E349F7-D29B-42A5-B076-0F929F2EA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3255" y="1400222"/>
            <a:ext cx="9986113" cy="484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382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75EAA-5F44-474C-AA9E-C1CA8A63AA72}"/>
              </a:ext>
            </a:extLst>
          </p:cNvPr>
          <p:cNvSpPr txBox="1"/>
          <p:nvPr/>
        </p:nvSpPr>
        <p:spPr>
          <a:xfrm>
            <a:off x="1434307" y="3907469"/>
            <a:ext cx="9323386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</p:spTree>
    <p:extLst>
      <p:ext uri="{BB962C8B-B14F-4D97-AF65-F5344CB8AC3E}">
        <p14:creationId xmlns:p14="http://schemas.microsoft.com/office/powerpoint/2010/main" val="3105907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7AB14834-97B3-4B5B-95B9-2D5D4FC2B9ED}"/>
              </a:ext>
            </a:extLst>
          </p:cNvPr>
          <p:cNvSpPr/>
          <p:nvPr/>
        </p:nvSpPr>
        <p:spPr>
          <a:xfrm>
            <a:off x="302563" y="3470754"/>
            <a:ext cx="959560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sz="1600" b="1" dirty="0">
                <a:latin typeface="+mn-ea"/>
                <a:cs typeface="Arial Unicode MS" panose="020B0604020202020204" pitchFamily="50" charset="-127"/>
              </a:rPr>
              <a:t>프로젝트 목적</a:t>
            </a:r>
            <a:endParaRPr lang="en-US" altLang="ko-KR" sz="1600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86EA-A39A-427A-970D-CA27880A1F96}"/>
              </a:ext>
            </a:extLst>
          </p:cNvPr>
          <p:cNvSpPr txBox="1"/>
          <p:nvPr/>
        </p:nvSpPr>
        <p:spPr>
          <a:xfrm>
            <a:off x="918971" y="4049687"/>
            <a:ext cx="7920000" cy="5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numCol="1" rtlCol="0" anchor="ctr">
            <a:noAutofit/>
          </a:bodyPr>
          <a:lstStyle/>
          <a:p>
            <a:r>
              <a:rPr lang="en-US" altLang="ko-KR" sz="1600" dirty="0"/>
              <a:t> 1. </a:t>
            </a:r>
            <a:r>
              <a:rPr lang="ko-KR" altLang="en-US" sz="1600" dirty="0"/>
              <a:t>제조 빅데이터 활용 기법 제공</a:t>
            </a:r>
            <a:r>
              <a:rPr lang="en-US" altLang="ko-KR" sz="1600" dirty="0"/>
              <a:t>(</a:t>
            </a:r>
            <a:r>
              <a:rPr lang="ko-KR" sz="1600" dirty="0"/>
              <a:t>제조 </a:t>
            </a:r>
            <a:r>
              <a:rPr lang="en-US" altLang="ko-KR" sz="1600" dirty="0"/>
              <a:t>Data </a:t>
            </a:r>
            <a:r>
              <a:rPr lang="ko-KR" sz="1600" dirty="0"/>
              <a:t>분석을 통한 혁신 </a:t>
            </a:r>
            <a:r>
              <a:rPr lang="en-US" altLang="ko-KR" sz="1600" dirty="0"/>
              <a:t>Insight </a:t>
            </a:r>
            <a:r>
              <a:rPr lang="ko-KR" altLang="en-US" sz="1600" dirty="0"/>
              <a:t>찾기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rgbClr val="FFFF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420885-FC33-47A1-8CDC-741054284E1A}"/>
              </a:ext>
            </a:extLst>
          </p:cNvPr>
          <p:cNvSpPr txBox="1"/>
          <p:nvPr/>
        </p:nvSpPr>
        <p:spPr>
          <a:xfrm>
            <a:off x="918971" y="4805153"/>
            <a:ext cx="7920000" cy="5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numCol="1" rtlCol="0" anchor="ctr">
            <a:noAutofit/>
          </a:bodyPr>
          <a:lstStyle/>
          <a:p>
            <a:r>
              <a:rPr lang="en-US" altLang="ko-KR" sz="1600" dirty="0"/>
              <a:t> 2. </a:t>
            </a:r>
            <a:r>
              <a:rPr lang="ko-KR" altLang="en-US" sz="1600" dirty="0"/>
              <a:t>스마트공장 고도화</a:t>
            </a:r>
            <a:r>
              <a:rPr lang="en-US" altLang="ko-KR" sz="1600" dirty="0"/>
              <a:t>(Level up) 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/>
              <a:t>위한 데이터 분석 방법 및 범위 도출 </a:t>
            </a:r>
            <a:endParaRPr lang="en-US" altLang="ko-KR" sz="1600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A37CAE-7074-4159-803C-277F37837FE7}"/>
              </a:ext>
            </a:extLst>
          </p:cNvPr>
          <p:cNvSpPr txBox="1"/>
          <p:nvPr/>
        </p:nvSpPr>
        <p:spPr>
          <a:xfrm>
            <a:off x="918971" y="5560619"/>
            <a:ext cx="7920000" cy="504000"/>
          </a:xfrm>
          <a:prstGeom prst="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numCol="1" rtlCol="0" anchor="ctr">
            <a:noAutofit/>
          </a:bodyPr>
          <a:lstStyle/>
          <a:p>
            <a:r>
              <a:rPr lang="en-US" altLang="ko-KR" sz="1600" dirty="0"/>
              <a:t> 3. </a:t>
            </a:r>
            <a:r>
              <a:rPr lang="ko-KR" sz="1600" dirty="0"/>
              <a:t>제조</a:t>
            </a:r>
            <a:r>
              <a:rPr lang="en-US" altLang="ko-KR" sz="1600" dirty="0"/>
              <a:t> </a:t>
            </a:r>
            <a:r>
              <a:rPr lang="ko-KR" altLang="en-US" sz="1600" dirty="0"/>
              <a:t>빅데이터 분석 솔루션 활용</a:t>
            </a:r>
            <a:r>
              <a:rPr lang="en-US" altLang="ko-KR" sz="1600" dirty="0"/>
              <a:t> </a:t>
            </a:r>
            <a:r>
              <a:rPr lang="ko-KR" altLang="en-US" sz="1600" dirty="0"/>
              <a:t>기회 제공</a:t>
            </a:r>
            <a:r>
              <a:rPr lang="en-US" altLang="ko-KR" sz="1600" dirty="0"/>
              <a:t>(</a:t>
            </a:r>
            <a:r>
              <a:rPr lang="ko-KR" altLang="en-US" sz="1600" dirty="0"/>
              <a:t>실제 설치 및 운영 지원 </a:t>
            </a:r>
            <a:r>
              <a:rPr lang="en-US" altLang="ko-KR" sz="1600" dirty="0"/>
              <a:t>- </a:t>
            </a:r>
            <a:r>
              <a:rPr lang="ko-KR" altLang="en-US" sz="1600" dirty="0"/>
              <a:t>최대 </a:t>
            </a:r>
            <a:r>
              <a:rPr lang="en-US" altLang="ko-KR" sz="1600" dirty="0"/>
              <a:t>6</a:t>
            </a:r>
            <a:r>
              <a:rPr lang="ko-KR" altLang="en-US" sz="1600" dirty="0"/>
              <a:t>개월</a:t>
            </a:r>
            <a:r>
              <a:rPr lang="en-US" altLang="ko-KR" sz="1600" dirty="0"/>
              <a:t>)</a:t>
            </a:r>
            <a:endParaRPr lang="en-US" altLang="ko-KR" sz="1600" dirty="0">
              <a:solidFill>
                <a:srgbClr val="FFFF00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84C7F-0F8D-422F-ABCD-8659D772FF55}"/>
              </a:ext>
            </a:extLst>
          </p:cNvPr>
          <p:cNvSpPr/>
          <p:nvPr/>
        </p:nvSpPr>
        <p:spPr>
          <a:xfrm>
            <a:off x="302563" y="1559087"/>
            <a:ext cx="5259338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sz="1600" b="1" dirty="0">
                <a:latin typeface="+mn-ea"/>
                <a:cs typeface="Arial Unicode MS" panose="020B0604020202020204" pitchFamily="50" charset="-127"/>
              </a:rPr>
              <a:t>프로젝트 기간 </a:t>
            </a:r>
            <a:r>
              <a:rPr lang="en-US" altLang="ko-KR" sz="1600" b="1" dirty="0">
                <a:latin typeface="+mn-ea"/>
                <a:cs typeface="Arial Unicode MS" panose="020B0604020202020204" pitchFamily="50" charset="-127"/>
              </a:rPr>
              <a:t>: </a:t>
            </a:r>
            <a:r>
              <a:rPr lang="en-US" altLang="ko-KR" sz="1600" dirty="0"/>
              <a:t>2019.11.19~2020.02.18 (3</a:t>
            </a:r>
            <a:r>
              <a:rPr lang="ko-KR" sz="1600" dirty="0"/>
              <a:t>개월</a:t>
            </a:r>
            <a:r>
              <a:rPr lang="en-US" altLang="ko-KR" sz="1600" dirty="0"/>
              <a:t>)</a:t>
            </a:r>
            <a:endParaRPr lang="ko-KR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508349B-2008-44FA-AF45-C65A9BC51604}"/>
              </a:ext>
            </a:extLst>
          </p:cNvPr>
          <p:cNvSpPr/>
          <p:nvPr/>
        </p:nvSpPr>
        <p:spPr>
          <a:xfrm>
            <a:off x="302563" y="2562517"/>
            <a:ext cx="9293044" cy="79079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lnSpc>
                <a:spcPct val="150000"/>
              </a:lnSpc>
              <a:buFont typeface="맑은 고딕" panose="020B0503020000020004" pitchFamily="50" charset="-127"/>
              <a:buChar char="▣"/>
            </a:pPr>
            <a:r>
              <a:rPr lang="ko-KR" sz="1600" b="1" dirty="0">
                <a:latin typeface="+mn-ea"/>
              </a:rPr>
              <a:t>프</a:t>
            </a:r>
            <a:r>
              <a:rPr lang="ko-KR" sz="1600" b="1" dirty="0">
                <a:latin typeface="+mn-ea"/>
                <a:cs typeface="Arial Unicode MS" panose="020B0604020202020204" pitchFamily="50" charset="-127"/>
              </a:rPr>
              <a:t>로젝트 대상 </a:t>
            </a:r>
            <a:r>
              <a:rPr lang="en-US" altLang="ko-KR" sz="1600" b="1" dirty="0">
                <a:latin typeface="+mn-ea"/>
                <a:cs typeface="Arial Unicode MS" panose="020B0604020202020204" pitchFamily="50" charset="-127"/>
              </a:rPr>
              <a:t>: </a:t>
            </a:r>
            <a:r>
              <a:rPr lang="ko-KR" sz="1600" dirty="0"/>
              <a:t>제조관련 </a:t>
            </a:r>
            <a:r>
              <a:rPr lang="en-US" altLang="ko-KR" sz="1600" dirty="0"/>
              <a:t>Data </a:t>
            </a:r>
            <a:r>
              <a:rPr lang="ko-KR" sz="1600" dirty="0"/>
              <a:t>보유 중소기업  </a:t>
            </a:r>
            <a:r>
              <a:rPr lang="en-US" altLang="ko-KR" sz="1600" dirty="0"/>
              <a:t> 7</a:t>
            </a:r>
            <a:r>
              <a:rPr lang="ko-KR" sz="1600" dirty="0"/>
              <a:t>개 기업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r>
              <a:rPr lang="en-US" altLang="ko-KR" sz="1600" b="1" dirty="0">
                <a:solidFill>
                  <a:schemeClr val="accent5"/>
                </a:solidFill>
              </a:rPr>
              <a:t>                                      (</a:t>
            </a:r>
            <a:r>
              <a:rPr lang="ko-KR" sz="1600" b="1" dirty="0">
                <a:solidFill>
                  <a:schemeClr val="accent5"/>
                </a:solidFill>
              </a:rPr>
              <a:t>생산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sz="1600" b="1" dirty="0">
                <a:solidFill>
                  <a:schemeClr val="accent5"/>
                </a:solidFill>
              </a:rPr>
              <a:t>품질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설비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수불</a:t>
            </a:r>
            <a:r>
              <a:rPr lang="ko-KR" sz="1600" b="1" dirty="0">
                <a:solidFill>
                  <a:schemeClr val="accent5"/>
                </a:solidFill>
              </a:rPr>
              <a:t>재고</a:t>
            </a:r>
            <a:r>
              <a:rPr lang="en-US" altLang="ko-KR" sz="1600" b="1" dirty="0">
                <a:solidFill>
                  <a:schemeClr val="accent5"/>
                </a:solidFill>
              </a:rPr>
              <a:t>, </a:t>
            </a:r>
            <a:r>
              <a:rPr lang="ko-KR" altLang="en-US" sz="1600" b="1" dirty="0">
                <a:solidFill>
                  <a:schemeClr val="accent5"/>
                </a:solidFill>
              </a:rPr>
              <a:t>납기물류 분야</a:t>
            </a:r>
            <a:r>
              <a:rPr lang="en-US" altLang="ko-KR" sz="1600" b="1" dirty="0">
                <a:solidFill>
                  <a:schemeClr val="accent5"/>
                </a:solidFill>
              </a:rPr>
              <a:t>)</a:t>
            </a:r>
            <a:endParaRPr lang="ko-KR" sz="1600" b="1" dirty="0">
              <a:solidFill>
                <a:schemeClr val="accent5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E37A695-2265-47CC-8AC3-7467A826466B}"/>
              </a:ext>
            </a:extLst>
          </p:cNvPr>
          <p:cNvSpPr/>
          <p:nvPr/>
        </p:nvSpPr>
        <p:spPr>
          <a:xfrm>
            <a:off x="302563" y="1057372"/>
            <a:ext cx="959560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sz="1600" b="1" dirty="0">
                <a:latin typeface="+mn-ea"/>
                <a:cs typeface="Arial Unicode MS" panose="020B0604020202020204" pitchFamily="50" charset="-127"/>
              </a:rPr>
              <a:t>프로젝트명 </a:t>
            </a:r>
            <a:r>
              <a:rPr lang="en-US" altLang="ko-KR" sz="1600" b="1" dirty="0">
                <a:latin typeface="+mn-ea"/>
                <a:cs typeface="Arial Unicode MS" panose="020B0604020202020204" pitchFamily="50" charset="-127"/>
              </a:rPr>
              <a:t>: </a:t>
            </a:r>
            <a:r>
              <a:rPr lang="ko-KR" sz="1600" b="1" dirty="0">
                <a:solidFill>
                  <a:srgbClr val="0070C0"/>
                </a:solidFill>
                <a:latin typeface="+mn-ea"/>
                <a:cs typeface="Arial Unicode MS" panose="020B0604020202020204" pitchFamily="50" charset="-127"/>
              </a:rPr>
              <a:t>제조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  <a:cs typeface="Arial Unicode MS" panose="020B0604020202020204" pitchFamily="50" charset="-127"/>
              </a:rPr>
              <a:t>빅</a:t>
            </a:r>
            <a:r>
              <a:rPr lang="ko-KR" sz="1600" b="1" dirty="0">
                <a:solidFill>
                  <a:srgbClr val="0070C0"/>
                </a:solidFill>
                <a:latin typeface="+mn-ea"/>
                <a:cs typeface="Arial Unicode MS" panose="020B0604020202020204" pitchFamily="50" charset="-127"/>
              </a:rPr>
              <a:t>데이터 분석 프로젝트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  <a:cs typeface="Arial Unicode MS" panose="020B0604020202020204" pitchFamily="50" charset="-127"/>
              </a:rPr>
              <a:t> 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72394CC-0916-49F0-916E-963F9766E74D}"/>
              </a:ext>
            </a:extLst>
          </p:cNvPr>
          <p:cNvSpPr/>
          <p:nvPr/>
        </p:nvSpPr>
        <p:spPr>
          <a:xfrm>
            <a:off x="302562" y="2060802"/>
            <a:ext cx="9595607" cy="33855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sz="1600" b="1" dirty="0">
                <a:latin typeface="+mn-ea"/>
                <a:cs typeface="Arial Unicode MS" panose="020B0604020202020204" pitchFamily="50" charset="-127"/>
              </a:rPr>
              <a:t>프로젝트 </a:t>
            </a:r>
            <a:r>
              <a:rPr lang="ko-KR" altLang="en-US" sz="1600" b="1" dirty="0">
                <a:latin typeface="+mn-ea"/>
                <a:cs typeface="Arial Unicode MS" panose="020B0604020202020204" pitchFamily="50" charset="-127"/>
              </a:rPr>
              <a:t>비용 </a:t>
            </a:r>
            <a:r>
              <a:rPr lang="en-US" altLang="ko-KR" sz="1600" b="1" dirty="0">
                <a:latin typeface="+mn-ea"/>
                <a:cs typeface="Arial Unicode MS" panose="020B0604020202020204" pitchFamily="50" charset="-127"/>
              </a:rPr>
              <a:t>: </a:t>
            </a:r>
            <a:r>
              <a:rPr lang="ko-KR" altLang="en-US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전액 </a:t>
            </a:r>
            <a:r>
              <a:rPr lang="en-US" altLang="ko-KR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UNIST </a:t>
            </a:r>
            <a:r>
              <a:rPr lang="ko-KR" altLang="en-US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지원</a:t>
            </a:r>
            <a:r>
              <a:rPr lang="en-US" altLang="ko-KR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(</a:t>
            </a:r>
            <a:r>
              <a:rPr lang="ko-KR" altLang="en-US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기업 부담금 없음</a:t>
            </a:r>
            <a:r>
              <a:rPr lang="en-US" altLang="ko-KR" sz="1600" b="1" dirty="0">
                <a:solidFill>
                  <a:schemeClr val="accent5"/>
                </a:solidFill>
                <a:latin typeface="+mn-ea"/>
                <a:cs typeface="Arial Unicode MS" panose="020B0604020202020204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61300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06AA9C-29AB-4749-A228-51385CCF5F20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8B0243D-A7BE-4D29-B484-60404585165A}"/>
              </a:ext>
            </a:extLst>
          </p:cNvPr>
          <p:cNvSpPr/>
          <p:nvPr/>
        </p:nvSpPr>
        <p:spPr>
          <a:xfrm>
            <a:off x="579020" y="1672759"/>
            <a:ext cx="2907631" cy="15856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생산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생산효율</a:t>
            </a:r>
            <a:r>
              <a:rPr lang="en-US" altLang="ko-KR" sz="1200" dirty="0">
                <a:latin typeface="YGO135-Identity-H"/>
              </a:rPr>
              <a:t>(</a:t>
            </a:r>
            <a:r>
              <a:rPr lang="ko-KR" altLang="en-US" sz="1200" dirty="0">
                <a:latin typeface="YGO135-Identity-H"/>
              </a:rPr>
              <a:t>생산비용</a:t>
            </a:r>
            <a:r>
              <a:rPr lang="en-US" altLang="ko-KR" sz="1200" dirty="0">
                <a:latin typeface="YGO135-Identity-H"/>
              </a:rPr>
              <a:t>)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생산 </a:t>
            </a:r>
            <a:r>
              <a:rPr lang="ko-KR" altLang="en-US" sz="1200" dirty="0" err="1">
                <a:latin typeface="YGO135-Identity-H"/>
              </a:rPr>
              <a:t>비가동</a:t>
            </a:r>
            <a:r>
              <a:rPr lang="en-US" altLang="ko-KR" sz="1200" dirty="0">
                <a:latin typeface="YGO135-Identity-H"/>
              </a:rPr>
              <a:t>(Downtime)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생산능력향상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생산효율 예측 및 사전예방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BFEADBD-DF18-428B-B3E3-7B5F0752E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384" y="1624634"/>
            <a:ext cx="5747336" cy="398208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D5EDCAF-533E-4229-A22B-12532DDB6D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296"/>
          <a:stretch/>
        </p:blipFill>
        <p:spPr>
          <a:xfrm>
            <a:off x="510024" y="3888448"/>
            <a:ext cx="3192444" cy="1447191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9286D103-8DE4-4BC0-9917-77FFB6F4FF35}"/>
              </a:ext>
            </a:extLst>
          </p:cNvPr>
          <p:cNvSpPr/>
          <p:nvPr/>
        </p:nvSpPr>
        <p:spPr>
          <a:xfrm>
            <a:off x="579020" y="3491183"/>
            <a:ext cx="2323072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생산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5164918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2C8D3A-BCD3-45F8-99F3-077AF26CA1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64"/>
          <a:stretch/>
        </p:blipFill>
        <p:spPr>
          <a:xfrm>
            <a:off x="510024" y="3899929"/>
            <a:ext cx="3192444" cy="142422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E5F382-C097-447A-A13B-FB1EEAFA5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0940" y="1636145"/>
            <a:ext cx="5730577" cy="3952524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08133578-3C6A-48B4-91B8-5CE829B27B7B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품질부분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34A8D9E-37D6-4DE3-A063-98C963B7EB88}"/>
              </a:ext>
            </a:extLst>
          </p:cNvPr>
          <p:cNvSpPr/>
          <p:nvPr/>
        </p:nvSpPr>
        <p:spPr>
          <a:xfrm>
            <a:off x="579020" y="1672759"/>
            <a:ext cx="2907631" cy="15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품질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품질효율</a:t>
            </a:r>
            <a:r>
              <a:rPr lang="en-US" altLang="ko-KR" sz="1200" dirty="0">
                <a:latin typeface="YGO135-Identity-H"/>
              </a:rPr>
              <a:t>(</a:t>
            </a:r>
            <a:r>
              <a:rPr lang="ko-KR" altLang="en-US" sz="1200" dirty="0">
                <a:latin typeface="YGO135-Identity-H"/>
              </a:rPr>
              <a:t>품질비용</a:t>
            </a:r>
            <a:r>
              <a:rPr lang="en-US" altLang="ko-KR" sz="1200" dirty="0">
                <a:latin typeface="YGO135-Identity-H"/>
              </a:rPr>
              <a:t>)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품질 불량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품질능력향상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품질 예측 및 사전예방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EAF68C4-AC70-403E-BF89-53A67904F5EF}"/>
              </a:ext>
            </a:extLst>
          </p:cNvPr>
          <p:cNvSpPr/>
          <p:nvPr/>
        </p:nvSpPr>
        <p:spPr>
          <a:xfrm>
            <a:off x="579020" y="3491183"/>
            <a:ext cx="2323072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품질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6797369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4F11782-BA0E-4E9B-B31A-CB717E04E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463" y="1672759"/>
            <a:ext cx="5653740" cy="39159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DB0ED2E-6779-4942-A869-4C56EF8C8961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수불재고부분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E131F93-F0B7-49FC-B24E-B5553E9967BB}"/>
              </a:ext>
            </a:extLst>
          </p:cNvPr>
          <p:cNvSpPr/>
          <p:nvPr/>
        </p:nvSpPr>
        <p:spPr>
          <a:xfrm>
            <a:off x="579020" y="1672759"/>
            <a:ext cx="3351920" cy="15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수불재고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재고효율</a:t>
            </a:r>
            <a:r>
              <a:rPr lang="en-US" altLang="ko-KR" sz="1200" dirty="0">
                <a:latin typeface="YGO135-Identity-H"/>
              </a:rPr>
              <a:t>(</a:t>
            </a:r>
            <a:r>
              <a:rPr lang="ko-KR" altLang="en-US" sz="1200" dirty="0">
                <a:latin typeface="YGO135-Identity-H"/>
              </a:rPr>
              <a:t>재고비용</a:t>
            </a:r>
            <a:r>
              <a:rPr lang="en-US" altLang="ko-KR" sz="1200" dirty="0">
                <a:latin typeface="YGO135-Identity-H"/>
              </a:rPr>
              <a:t>)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수불 관리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수불 및 재고관리 능력향상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수불</a:t>
            </a:r>
            <a:r>
              <a:rPr lang="en-US" altLang="ko-KR" sz="1200" dirty="0">
                <a:latin typeface="YGO135-Identity-H"/>
              </a:rPr>
              <a:t>/</a:t>
            </a:r>
            <a:r>
              <a:rPr lang="ko-KR" altLang="en-US" sz="1200" dirty="0">
                <a:latin typeface="YGO135-Identity-H"/>
              </a:rPr>
              <a:t>재고 예측 및 사전예방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C5454C8-6EAD-46FE-A3D9-C7877E53877D}"/>
              </a:ext>
            </a:extLst>
          </p:cNvPr>
          <p:cNvSpPr/>
          <p:nvPr/>
        </p:nvSpPr>
        <p:spPr>
          <a:xfrm>
            <a:off x="579020" y="3491183"/>
            <a:ext cx="2630848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수불재고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64B4A6C-1CEB-42B0-A41F-91F4698690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648"/>
          <a:stretch/>
        </p:blipFill>
        <p:spPr>
          <a:xfrm>
            <a:off x="413770" y="3899929"/>
            <a:ext cx="3476439" cy="987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9592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16B53B-D283-42E2-BCED-01C95BB55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54" y="3899929"/>
            <a:ext cx="3515278" cy="12559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20B7647-3023-4B68-9325-7215B01C5C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6463" y="1672758"/>
            <a:ext cx="5648612" cy="3915909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8B7B0501-990B-4FB2-87C5-6D4AF0D13CBA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설비부분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2A9AECF-F696-461E-9762-2B189980CEB4}"/>
              </a:ext>
            </a:extLst>
          </p:cNvPr>
          <p:cNvSpPr/>
          <p:nvPr/>
        </p:nvSpPr>
        <p:spPr>
          <a:xfrm>
            <a:off x="579020" y="1672759"/>
            <a:ext cx="3351920" cy="15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설비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설비효율</a:t>
            </a:r>
            <a:r>
              <a:rPr lang="en-US" altLang="ko-KR" sz="1200" dirty="0">
                <a:latin typeface="YGO135-Identity-H"/>
              </a:rPr>
              <a:t>(</a:t>
            </a:r>
            <a:r>
              <a:rPr lang="ko-KR" altLang="en-US" sz="1200" dirty="0">
                <a:latin typeface="YGO135-Identity-H"/>
              </a:rPr>
              <a:t>가동</a:t>
            </a:r>
            <a:r>
              <a:rPr lang="en-US" altLang="ko-KR" sz="1200" dirty="0">
                <a:latin typeface="YGO135-Identity-H"/>
              </a:rPr>
              <a:t>)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설비 </a:t>
            </a:r>
            <a:r>
              <a:rPr lang="ko-KR" altLang="en-US" sz="1200" dirty="0" err="1">
                <a:latin typeface="YGO135-Identity-H"/>
              </a:rPr>
              <a:t>비가동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설비 능력향상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설비 예측 및 사전예방</a:t>
            </a:r>
            <a:endParaRPr lang="ko-KR" altLang="en-US" sz="120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CE8C7B7-6D16-4350-B78B-6F29964D61A3}"/>
              </a:ext>
            </a:extLst>
          </p:cNvPr>
          <p:cNvSpPr/>
          <p:nvPr/>
        </p:nvSpPr>
        <p:spPr>
          <a:xfrm>
            <a:off x="579020" y="3491183"/>
            <a:ext cx="2323072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설비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1447863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75EAA-5F44-474C-AA9E-C1CA8A63AA72}"/>
              </a:ext>
            </a:extLst>
          </p:cNvPr>
          <p:cNvSpPr txBox="1"/>
          <p:nvPr/>
        </p:nvSpPr>
        <p:spPr>
          <a:xfrm>
            <a:off x="3015670" y="3907469"/>
            <a:ext cx="61606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1. </a:t>
            </a:r>
            <a:r>
              <a:rPr lang="ko-KR" altLang="en-US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왜 제조 빅데이터 분석인가</a:t>
            </a:r>
            <a:r>
              <a:rPr lang="en-US" altLang="ko-KR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105308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8BB663-EB99-4BBE-9D53-7C1D2FD48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1255" y="1690657"/>
            <a:ext cx="5611294" cy="389801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33F2FA86-57B4-4E91-972F-C98F836A551E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환경안전부분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BBDE931-028A-4A7D-8539-DBD3421AFBFA}"/>
              </a:ext>
            </a:extLst>
          </p:cNvPr>
          <p:cNvSpPr/>
          <p:nvPr/>
        </p:nvSpPr>
        <p:spPr>
          <a:xfrm>
            <a:off x="579020" y="1672759"/>
            <a:ext cx="3351920" cy="15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chemeClr val="accent5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환경안전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공장 환경 및 안전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환경 문제 및 안전사고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환경 및 안전 능력향상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환경 및 안전 예측 및 사전예방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72C49F-F4A6-494F-A3B0-F7E401E2D920}"/>
              </a:ext>
            </a:extLst>
          </p:cNvPr>
          <p:cNvSpPr/>
          <p:nvPr/>
        </p:nvSpPr>
        <p:spPr>
          <a:xfrm>
            <a:off x="579020" y="3491183"/>
            <a:ext cx="2630848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환경안전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5B89894D-65A1-4B99-A916-FECA69247F7C}"/>
              </a:ext>
            </a:extLst>
          </p:cNvPr>
          <p:cNvGrpSpPr/>
          <p:nvPr/>
        </p:nvGrpSpPr>
        <p:grpSpPr>
          <a:xfrm>
            <a:off x="396479" y="3899929"/>
            <a:ext cx="3453626" cy="2087189"/>
            <a:chOff x="396479" y="3899929"/>
            <a:chExt cx="3555270" cy="217584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180D76C-0FDB-41E9-825A-F00088F291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8511" y="3899929"/>
              <a:ext cx="3537222" cy="1098575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74F2D186-2D21-4CCB-B1A0-42A48A2B30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479" y="4961792"/>
              <a:ext cx="3555270" cy="11139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6376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F420615-DEA1-427D-BE4B-31A5CEDEF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5491" y="1696673"/>
            <a:ext cx="5585413" cy="389199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06B2B375-4FBB-4BE0-99D9-D98B68DC01A4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분야별 예상 결과물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에너지부분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EB50B79-C039-4133-8B8D-9B3C0D5D32E1}"/>
              </a:ext>
            </a:extLst>
          </p:cNvPr>
          <p:cNvSpPr/>
          <p:nvPr/>
        </p:nvSpPr>
        <p:spPr>
          <a:xfrm>
            <a:off x="579020" y="1672759"/>
            <a:ext cx="3351920" cy="15395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1200" b="1" dirty="0">
                <a:solidFill>
                  <a:schemeClr val="accent5"/>
                </a:solidFill>
                <a:latin typeface="YGO115-Identity-H"/>
              </a:rPr>
              <a:t>에너지 데이터 분석 목적</a:t>
            </a:r>
            <a:endParaRPr lang="en-US" altLang="ko-KR" sz="1200" b="1" dirty="0">
              <a:solidFill>
                <a:schemeClr val="accent5"/>
              </a:solidFill>
              <a:latin typeface="YGO115-Identity-H"/>
            </a:endParaRPr>
          </a:p>
          <a:p>
            <a:pPr>
              <a:lnSpc>
                <a:spcPct val="150000"/>
              </a:lnSpc>
            </a:pPr>
            <a:r>
              <a:rPr lang="en-US" altLang="ko-KR" sz="400" b="1" dirty="0">
                <a:solidFill>
                  <a:schemeClr val="accent5"/>
                </a:solidFill>
                <a:latin typeface="YGO115-Identity-H"/>
              </a:rPr>
              <a:t> 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에너지 효율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최적화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에너지 비용 및 손실</a:t>
            </a:r>
            <a:r>
              <a:rPr lang="en-US" altLang="ko-KR" sz="1200" dirty="0">
                <a:latin typeface="YGO135-Identity-H"/>
              </a:rPr>
              <a:t> </a:t>
            </a:r>
            <a:r>
              <a:rPr lang="ko-KR" altLang="en-US" sz="1200" dirty="0">
                <a:latin typeface="YGO135-Identity-H"/>
              </a:rPr>
              <a:t>최소화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개선 활동을 통한 에너지 효율향상</a:t>
            </a:r>
            <a:endParaRPr lang="en-US" altLang="ko-KR" sz="1200" dirty="0">
              <a:latin typeface="YGO135-Identity-H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latin typeface="YGO135-Identity-H"/>
              </a:rPr>
              <a:t>에너지 효율 예측 및 사전예방</a:t>
            </a:r>
            <a:endParaRPr lang="ko-KR" altLang="en-US" sz="12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541C072-AE77-4D7A-A336-1FCAE2BD99AE}"/>
              </a:ext>
            </a:extLst>
          </p:cNvPr>
          <p:cNvSpPr/>
          <p:nvPr/>
        </p:nvSpPr>
        <p:spPr>
          <a:xfrm>
            <a:off x="579020" y="3491183"/>
            <a:ext cx="2476960" cy="33919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1450" lvl="0" indent="-17145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 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에너지 데이터 분석 범위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(</a:t>
            </a:r>
            <a:r>
              <a:rPr lang="ko-KR" altLang="en-US" sz="1200" b="1" dirty="0">
                <a:solidFill>
                  <a:srgbClr val="4472C4"/>
                </a:solidFill>
                <a:latin typeface="YGO115-Identity-H"/>
              </a:rPr>
              <a:t>예시</a:t>
            </a:r>
            <a:r>
              <a:rPr lang="en-US" altLang="ko-KR" sz="1200" b="1" dirty="0">
                <a:solidFill>
                  <a:srgbClr val="4472C4"/>
                </a:solidFill>
                <a:latin typeface="YGO115-Identity-H"/>
              </a:rPr>
              <a:t>)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050B099-F4E3-4180-A67C-A907232C4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23" y="3899929"/>
            <a:ext cx="3429295" cy="105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40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ED8791C-3A45-45D0-BB27-8A8A7470BE0F}"/>
              </a:ext>
            </a:extLst>
          </p:cNvPr>
          <p:cNvSpPr/>
          <p:nvPr/>
        </p:nvSpPr>
        <p:spPr>
          <a:xfrm>
            <a:off x="291604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프로젝트 조직 구성 및 역할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27C9040A-F176-41BD-A16A-EAD0ABF5B247}"/>
              </a:ext>
            </a:extLst>
          </p:cNvPr>
          <p:cNvGrpSpPr/>
          <p:nvPr/>
        </p:nvGrpSpPr>
        <p:grpSpPr>
          <a:xfrm>
            <a:off x="1334421" y="1626481"/>
            <a:ext cx="2161592" cy="1986406"/>
            <a:chOff x="7173432" y="4362997"/>
            <a:chExt cx="1393052" cy="1280152"/>
          </a:xfrm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8286E978-91C0-4B5A-9AA1-7DA188C5AA80}"/>
                </a:ext>
              </a:extLst>
            </p:cNvPr>
            <p:cNvSpPr/>
            <p:nvPr/>
          </p:nvSpPr>
          <p:spPr>
            <a:xfrm>
              <a:off x="7229882" y="4362997"/>
              <a:ext cx="1280152" cy="1280152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UNIST</a:t>
              </a: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교수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대학원생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C7BAC39F-A817-4D51-88AF-2D12D53AD68E}"/>
                </a:ext>
              </a:extLst>
            </p:cNvPr>
            <p:cNvSpPr/>
            <p:nvPr/>
          </p:nvSpPr>
          <p:spPr>
            <a:xfrm>
              <a:off x="7173432" y="5155467"/>
              <a:ext cx="1393052" cy="2932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제조 빅데이터 분석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,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분석방법론 자문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4B428A75-034B-489F-A9AC-7D167A92DADB}"/>
              </a:ext>
            </a:extLst>
          </p:cNvPr>
          <p:cNvGrpSpPr/>
          <p:nvPr/>
        </p:nvGrpSpPr>
        <p:grpSpPr>
          <a:xfrm>
            <a:off x="8515313" y="1626481"/>
            <a:ext cx="2161592" cy="1986406"/>
            <a:chOff x="8377385" y="3137268"/>
            <a:chExt cx="1393052" cy="1280152"/>
          </a:xfrm>
        </p:grpSpPr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E1285CA5-3C3A-4B0E-AF31-1255984C63DA}"/>
                </a:ext>
              </a:extLst>
            </p:cNvPr>
            <p:cNvSpPr/>
            <p:nvPr/>
          </p:nvSpPr>
          <p:spPr>
            <a:xfrm>
              <a:off x="8433835" y="3137268"/>
              <a:ext cx="1280152" cy="1280152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주관기업</a:t>
              </a: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분석 전문가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C6558257-B458-4179-B0DC-8C15A80A206C}"/>
                </a:ext>
              </a:extLst>
            </p:cNvPr>
            <p:cNvSpPr/>
            <p:nvPr/>
          </p:nvSpPr>
          <p:spPr>
            <a:xfrm>
              <a:off x="8377385" y="3964361"/>
              <a:ext cx="1393052" cy="17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분석기법 및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Tool 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제공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4402AD50-DEFC-46CB-BD74-39D9AA281E82}"/>
              </a:ext>
            </a:extLst>
          </p:cNvPr>
          <p:cNvGrpSpPr/>
          <p:nvPr/>
        </p:nvGrpSpPr>
        <p:grpSpPr>
          <a:xfrm>
            <a:off x="4712368" y="1626481"/>
            <a:ext cx="2589526" cy="1986406"/>
            <a:chOff x="5814168" y="3137268"/>
            <a:chExt cx="1668836" cy="1280152"/>
          </a:xfrm>
        </p:grpSpPr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D86E956E-DD61-408D-95BE-D943118E96C1}"/>
                </a:ext>
              </a:extLst>
            </p:cNvPr>
            <p:cNvSpPr/>
            <p:nvPr/>
          </p:nvSpPr>
          <p:spPr>
            <a:xfrm>
              <a:off x="6008510" y="3137268"/>
              <a:ext cx="1280152" cy="1280152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참여기업</a:t>
              </a:r>
              <a:endPara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임원 </a:t>
              </a:r>
              <a:r>
                <a:rPr kumimoji="0" lang="en-US" altLang="ko-KR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/</a:t>
              </a:r>
              <a:r>
                <a:rPr kumimoji="0" lang="ko-KR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rPr>
                <a:t> 실무진</a:t>
              </a: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  <a:p>
              <a:pPr marL="0" marR="0" lvl="0" indent="0" algn="ctr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8DAEA33F-8A77-4C33-989A-EEC999D9F1DE}"/>
                </a:ext>
              </a:extLst>
            </p:cNvPr>
            <p:cNvSpPr/>
            <p:nvPr/>
          </p:nvSpPr>
          <p:spPr>
            <a:xfrm>
              <a:off x="5814168" y="3968122"/>
              <a:ext cx="1668836" cy="1759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(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현업참여 및 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Data</a:t>
              </a:r>
              <a:r>
                <a:rPr kumimoji="0" lang="ko-KR" alt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제공</a:t>
              </a:r>
              <a:r>
                <a:rPr kumimoji="0" lang="en-US" altLang="ko-KR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Calibri" panose="020F0502020204030204"/>
                </a:rPr>
                <a:t>)</a:t>
              </a:r>
              <a:endParaRPr kumimoji="0" lang="ko-KR" alt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pic>
        <p:nvPicPr>
          <p:cNvPr id="68" name="Picture 2" descr="KPX 케미칼 로고">
            <a:extLst>
              <a:ext uri="{FF2B5EF4-FFF2-40B4-BE49-F238E27FC236}">
                <a16:creationId xmlns:a16="http://schemas.microsoft.com/office/drawing/2014/main" id="{5839DA9A-9EC1-419D-9577-8757618A0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10" t="18227" r="13601" b="27252"/>
          <a:stretch/>
        </p:blipFill>
        <p:spPr bwMode="auto">
          <a:xfrm>
            <a:off x="4425558" y="4193360"/>
            <a:ext cx="1288490" cy="337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150D84C1-BBD0-44DC-9EB0-78E1D67E1B98}"/>
              </a:ext>
            </a:extLst>
          </p:cNvPr>
          <p:cNvSpPr txBox="1"/>
          <p:nvPr/>
        </p:nvSpPr>
        <p:spPr>
          <a:xfrm>
            <a:off x="1672442" y="3786931"/>
            <a:ext cx="1425390" cy="8335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[</a:t>
            </a:r>
            <a:r>
              <a:rPr lang="ko-KR" altLang="en-US" sz="1100" b="1" dirty="0">
                <a:solidFill>
                  <a:prstClr val="black"/>
                </a:solidFill>
                <a:latin typeface="Calibri" panose="020F0502020204030204"/>
              </a:rPr>
              <a:t>프로젝트 자문</a:t>
            </a: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]</a:t>
            </a:r>
          </a:p>
          <a:p>
            <a:pPr algn="ctr">
              <a:lnSpc>
                <a:spcPts val="2000"/>
              </a:lnSpc>
            </a:pP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UNIST  / </a:t>
            </a:r>
            <a:r>
              <a:rPr lang="ko-KR" altLang="en-US" sz="1100" dirty="0" err="1">
                <a:solidFill>
                  <a:prstClr val="black"/>
                </a:solidFill>
                <a:latin typeface="Calibri" panose="020F0502020204030204"/>
              </a:rPr>
              <a:t>최영록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교수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ts val="2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           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이도준 교수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AC0B08E-4372-438C-A64F-1DA1D51B5EBB}"/>
              </a:ext>
            </a:extLst>
          </p:cNvPr>
          <p:cNvSpPr txBox="1"/>
          <p:nvPr/>
        </p:nvSpPr>
        <p:spPr>
          <a:xfrm>
            <a:off x="1307693" y="4816315"/>
            <a:ext cx="1986441" cy="10900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 altLang="ko-KR"/>
            </a:defPPr>
            <a:lvl1pPr algn="ctr">
              <a:lnSpc>
                <a:spcPts val="2000"/>
              </a:lnSpc>
              <a:defRPr sz="1400"/>
            </a:lvl1pPr>
          </a:lstStyle>
          <a:p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[</a:t>
            </a:r>
            <a:r>
              <a:rPr lang="ko-KR" altLang="en-US" sz="1100" b="1" dirty="0">
                <a:solidFill>
                  <a:prstClr val="black"/>
                </a:solidFill>
                <a:latin typeface="Calibri" panose="020F0502020204030204"/>
              </a:rPr>
              <a:t>제조 빅데이터 분석</a:t>
            </a: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]</a:t>
            </a:r>
          </a:p>
          <a:p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UNIST 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대학원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 </a:t>
            </a:r>
            <a:r>
              <a:rPr lang="ko-KR" altLang="en-US" sz="1100" dirty="0" err="1">
                <a:solidFill>
                  <a:prstClr val="black"/>
                </a:solidFill>
                <a:latin typeface="Calibri" panose="020F0502020204030204"/>
              </a:rPr>
              <a:t>주인회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연구원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                        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전진수 연구원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                        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 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이명훈 연구원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A7B824D-73CE-4BAF-A2F9-D04164B5568D}"/>
              </a:ext>
            </a:extLst>
          </p:cNvPr>
          <p:cNvSpPr txBox="1"/>
          <p:nvPr/>
        </p:nvSpPr>
        <p:spPr>
          <a:xfrm>
            <a:off x="8438213" y="3793208"/>
            <a:ext cx="2400016" cy="134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ts val="2000"/>
              </a:lnSpc>
            </a:pP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[</a:t>
            </a:r>
            <a:r>
              <a:rPr lang="ko-KR" altLang="en-US" sz="1100" b="1" dirty="0">
                <a:solidFill>
                  <a:prstClr val="black"/>
                </a:solidFill>
                <a:latin typeface="Calibri" panose="020F0502020204030204"/>
              </a:rPr>
              <a:t>제조 빅데이터 분석</a:t>
            </a: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]</a:t>
            </a:r>
          </a:p>
          <a:p>
            <a:pPr algn="ctr">
              <a:lnSpc>
                <a:spcPts val="2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㈜</a:t>
            </a:r>
            <a:r>
              <a:rPr lang="ko-KR" altLang="en-US" sz="1100" dirty="0" err="1">
                <a:solidFill>
                  <a:prstClr val="black"/>
                </a:solidFill>
                <a:latin typeface="Calibri" panose="020F0502020204030204"/>
              </a:rPr>
              <a:t>이피엠솔루션즈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박정윤 대표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ts val="2000"/>
              </a:lnSpc>
            </a:pP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                                    / </a:t>
            </a:r>
            <a:r>
              <a:rPr lang="ko-KR" altLang="en-US" sz="1100" dirty="0" err="1">
                <a:solidFill>
                  <a:prstClr val="black"/>
                </a:solidFill>
                <a:latin typeface="Calibri" panose="020F0502020204030204"/>
              </a:rPr>
              <a:t>류재용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부장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ts val="2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인터엑스                 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정하일 대표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  <a:p>
            <a:pPr algn="ctr">
              <a:lnSpc>
                <a:spcPts val="2000"/>
              </a:lnSpc>
            </a:pP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                                     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이수진 연구원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6C49644-FEF9-4366-94B7-D762C3ADE521}"/>
              </a:ext>
            </a:extLst>
          </p:cNvPr>
          <p:cNvSpPr txBox="1"/>
          <p:nvPr/>
        </p:nvSpPr>
        <p:spPr>
          <a:xfrm>
            <a:off x="8553629" y="5294968"/>
            <a:ext cx="2169184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 altLang="ko-KR"/>
            </a:defPPr>
            <a:lvl1pPr algn="ctr">
              <a:lnSpc>
                <a:spcPts val="2000"/>
              </a:lnSpc>
              <a:defRPr sz="1400"/>
            </a:lvl1pPr>
          </a:lstStyle>
          <a:p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[</a:t>
            </a:r>
            <a:r>
              <a:rPr lang="ko-KR" altLang="en-US" sz="1100" b="1" dirty="0">
                <a:solidFill>
                  <a:prstClr val="black"/>
                </a:solidFill>
                <a:latin typeface="Calibri" panose="020F0502020204030204"/>
              </a:rPr>
              <a:t>프로젝트 지원</a:t>
            </a:r>
            <a:r>
              <a:rPr lang="en-US" altLang="ko-KR" sz="1100" b="1" dirty="0">
                <a:solidFill>
                  <a:prstClr val="black"/>
                </a:solidFill>
                <a:latin typeface="Calibri" panose="020F0502020204030204"/>
              </a:rPr>
              <a:t>]</a:t>
            </a:r>
          </a:p>
          <a:p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㈜</a:t>
            </a:r>
            <a:r>
              <a:rPr lang="ko-KR" altLang="en-US" sz="1100" dirty="0" err="1">
                <a:solidFill>
                  <a:prstClr val="black"/>
                </a:solidFill>
                <a:latin typeface="Calibri" panose="020F0502020204030204"/>
              </a:rPr>
              <a:t>이피엠솔루션즈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en-US" altLang="ko-KR" sz="1100" dirty="0">
                <a:solidFill>
                  <a:prstClr val="black"/>
                </a:solidFill>
                <a:latin typeface="Calibri" panose="020F0502020204030204"/>
              </a:rPr>
              <a:t>/</a:t>
            </a:r>
            <a:r>
              <a:rPr lang="ko-KR" altLang="en-US" sz="1100" dirty="0">
                <a:solidFill>
                  <a:prstClr val="black"/>
                </a:solidFill>
                <a:latin typeface="Calibri" panose="020F0502020204030204"/>
              </a:rPr>
              <a:t> 박정현 실장</a:t>
            </a:r>
            <a:endParaRPr lang="en-US" altLang="ko-KR" sz="11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A71C0DDD-B85E-46D1-84D5-2F5E63094070}"/>
              </a:ext>
            </a:extLst>
          </p:cNvPr>
          <p:cNvSpPr/>
          <p:nvPr/>
        </p:nvSpPr>
        <p:spPr>
          <a:xfrm>
            <a:off x="5165441" y="3786931"/>
            <a:ext cx="157927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[</a:t>
            </a:r>
            <a:r>
              <a:rPr lang="ko-KR" altLang="en-US" sz="1200" b="1" dirty="0">
                <a:solidFill>
                  <a:prstClr val="black"/>
                </a:solidFill>
                <a:latin typeface="Calibri" panose="020F0502020204030204"/>
              </a:rPr>
              <a:t>제조 빅데이터 분석</a:t>
            </a:r>
            <a:r>
              <a:rPr lang="en-US" altLang="ko-KR" sz="1200" b="1" dirty="0">
                <a:solidFill>
                  <a:prstClr val="black"/>
                </a:solidFill>
                <a:latin typeface="Calibri" panose="020F0502020204030204"/>
              </a:rPr>
              <a:t>]</a:t>
            </a:r>
          </a:p>
        </p:txBody>
      </p:sp>
      <p:pic>
        <p:nvPicPr>
          <p:cNvPr id="74" name="Picture 4">
            <a:extLst>
              <a:ext uri="{FF2B5EF4-FFF2-40B4-BE49-F238E27FC236}">
                <a16:creationId xmlns:a16="http://schemas.microsoft.com/office/drawing/2014/main" id="{40255D40-B480-42F7-9BDC-EE27D6951A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134" y="4106554"/>
            <a:ext cx="1741720" cy="445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5" name="그룹 74">
            <a:extLst>
              <a:ext uri="{FF2B5EF4-FFF2-40B4-BE49-F238E27FC236}">
                <a16:creationId xmlns:a16="http://schemas.microsoft.com/office/drawing/2014/main" id="{66728231-AAAE-4688-BF68-BE44F4C0BA5A}"/>
              </a:ext>
            </a:extLst>
          </p:cNvPr>
          <p:cNvGrpSpPr/>
          <p:nvPr/>
        </p:nvGrpSpPr>
        <p:grpSpPr>
          <a:xfrm>
            <a:off x="4277649" y="4797611"/>
            <a:ext cx="1680564" cy="275220"/>
            <a:chOff x="3377427" y="4662429"/>
            <a:chExt cx="1680564" cy="275220"/>
          </a:xfrm>
        </p:grpSpPr>
        <p:pic>
          <p:nvPicPr>
            <p:cNvPr id="76" name="Picture 6">
              <a:extLst>
                <a:ext uri="{FF2B5EF4-FFF2-40B4-BE49-F238E27FC236}">
                  <a16:creationId xmlns:a16="http://schemas.microsoft.com/office/drawing/2014/main" id="{30AF0414-814B-4704-A73C-DF9C2120DE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7427" y="4662429"/>
              <a:ext cx="557682" cy="2752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1E8E8AD-5359-47CB-AE0F-074C764BA7C9}"/>
                </a:ext>
              </a:extLst>
            </p:cNvPr>
            <p:cNvSpPr txBox="1"/>
            <p:nvPr/>
          </p:nvSpPr>
          <p:spPr>
            <a:xfrm>
              <a:off x="3885875" y="4662429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err="1">
                  <a:solidFill>
                    <a:prstClr val="black"/>
                  </a:solidFill>
                  <a:latin typeface="Calibri" panose="020F0502020204030204"/>
                </a:rPr>
                <a:t>고려특수선재</a:t>
              </a:r>
              <a:r>
                <a:rPr lang="ko-KR" altLang="en-US" sz="1100" dirty="0">
                  <a:solidFill>
                    <a:prstClr val="black"/>
                  </a:solidFill>
                  <a:latin typeface="Calibri" panose="020F0502020204030204"/>
                </a:rPr>
                <a:t>㈜</a:t>
              </a:r>
            </a:p>
          </p:txBody>
        </p:sp>
      </p:grpSp>
      <p:pic>
        <p:nvPicPr>
          <p:cNvPr id="78" name="Picture 8" descr="린노알미늄(주) 로고">
            <a:extLst>
              <a:ext uri="{FF2B5EF4-FFF2-40B4-BE49-F238E27FC236}">
                <a16:creationId xmlns:a16="http://schemas.microsoft.com/office/drawing/2014/main" id="{076FA216-5ABA-4EE3-8723-8E0CE64E3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0172" y="4773292"/>
            <a:ext cx="1327291" cy="32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9" name="그룹 78">
            <a:extLst>
              <a:ext uri="{FF2B5EF4-FFF2-40B4-BE49-F238E27FC236}">
                <a16:creationId xmlns:a16="http://schemas.microsoft.com/office/drawing/2014/main" id="{EB293052-D358-40CB-BB00-1D140681B3EE}"/>
              </a:ext>
            </a:extLst>
          </p:cNvPr>
          <p:cNvGrpSpPr/>
          <p:nvPr/>
        </p:nvGrpSpPr>
        <p:grpSpPr>
          <a:xfrm>
            <a:off x="4448277" y="5364454"/>
            <a:ext cx="1339309" cy="372081"/>
            <a:chOff x="3354191" y="5149372"/>
            <a:chExt cx="1339309" cy="372081"/>
          </a:xfrm>
        </p:grpSpPr>
        <p:pic>
          <p:nvPicPr>
            <p:cNvPr id="80" name="그림 4" descr="회사로고.png">
              <a:extLst>
                <a:ext uri="{FF2B5EF4-FFF2-40B4-BE49-F238E27FC236}">
                  <a16:creationId xmlns:a16="http://schemas.microsoft.com/office/drawing/2014/main" id="{06729A67-DDC1-421D-8579-8DF2B3686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54191" y="5149372"/>
              <a:ext cx="375602" cy="3720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AD7E895-E9BC-4E2E-BE7D-9F454D0E3E86}"/>
                </a:ext>
              </a:extLst>
            </p:cNvPr>
            <p:cNvSpPr txBox="1"/>
            <p:nvPr/>
          </p:nvSpPr>
          <p:spPr>
            <a:xfrm>
              <a:off x="3803513" y="5204607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solidFill>
                    <a:prstClr val="black"/>
                  </a:solidFill>
                  <a:latin typeface="Calibri" panose="020F0502020204030204"/>
                </a:rPr>
                <a:t>성일기업㈜</a:t>
              </a:r>
            </a:p>
          </p:txBody>
        </p:sp>
      </p:grpSp>
      <p:pic>
        <p:nvPicPr>
          <p:cNvPr id="82" name="Picture 13" descr="CI-HANTAL한국메탈">
            <a:extLst>
              <a:ext uri="{FF2B5EF4-FFF2-40B4-BE49-F238E27FC236}">
                <a16:creationId xmlns:a16="http://schemas.microsoft.com/office/drawing/2014/main" id="{68BB1938-D58E-4ACA-84D6-22F1750E1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39" y="5379743"/>
            <a:ext cx="1256023" cy="341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10">
            <a:extLst>
              <a:ext uri="{FF2B5EF4-FFF2-40B4-BE49-F238E27FC236}">
                <a16:creationId xmlns:a16="http://schemas.microsoft.com/office/drawing/2014/main" id="{7E89D627-24DA-4F71-BD37-A8F4A1BB0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386" y="6033917"/>
            <a:ext cx="1235090" cy="254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95077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6367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3.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중소기업 제조 빅데이터 분석 지원 프로젝트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FD744B0-AC89-41CD-920D-0941F4A2341D}"/>
              </a:ext>
            </a:extLst>
          </p:cNvPr>
          <p:cNvSpPr/>
          <p:nvPr/>
        </p:nvSpPr>
        <p:spPr>
          <a:xfrm>
            <a:off x="310393" y="870882"/>
            <a:ext cx="9595607" cy="369332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프로젝트 일정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E6F3FDF-BCE3-4ED0-B621-124AD362F0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3978584"/>
              </p:ext>
            </p:extLst>
          </p:nvPr>
        </p:nvGraphicFramePr>
        <p:xfrm>
          <a:off x="573437" y="1396592"/>
          <a:ext cx="5312083" cy="4883892"/>
        </p:xfrm>
        <a:graphic>
          <a:graphicData uri="http://schemas.openxmlformats.org/drawingml/2006/table">
            <a:tbl>
              <a:tblPr firstRow="1" firstCol="1" bandRow="1">
                <a:tableStyleId>{68D230F3-CF80-4859-8CE7-A43EE81993B5}</a:tableStyleId>
              </a:tblPr>
              <a:tblGrid>
                <a:gridCol w="940600">
                  <a:extLst>
                    <a:ext uri="{9D8B030D-6E8A-4147-A177-3AD203B41FA5}">
                      <a16:colId xmlns:a16="http://schemas.microsoft.com/office/drawing/2014/main" val="1666379728"/>
                    </a:ext>
                  </a:extLst>
                </a:gridCol>
                <a:gridCol w="3518339">
                  <a:extLst>
                    <a:ext uri="{9D8B030D-6E8A-4147-A177-3AD203B41FA5}">
                      <a16:colId xmlns:a16="http://schemas.microsoft.com/office/drawing/2014/main" val="3341192316"/>
                    </a:ext>
                  </a:extLst>
                </a:gridCol>
                <a:gridCol w="853144">
                  <a:extLst>
                    <a:ext uri="{9D8B030D-6E8A-4147-A177-3AD203B41FA5}">
                      <a16:colId xmlns:a16="http://schemas.microsoft.com/office/drawing/2014/main" val="530774409"/>
                    </a:ext>
                  </a:extLst>
                </a:gridCol>
              </a:tblGrid>
              <a:tr h="28064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날짜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주요 내용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진행 방식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1624416652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Week 1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11/19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• </a:t>
                      </a:r>
                      <a:r>
                        <a:rPr lang="ko-KR" altLang="en-US" sz="900" kern="100" dirty="0">
                          <a:effectLst/>
                        </a:rPr>
                        <a:t>프로젝트 및 </a:t>
                      </a:r>
                      <a:r>
                        <a:rPr lang="ko-KR" sz="900" kern="100" dirty="0">
                          <a:effectLst/>
                        </a:rPr>
                        <a:t>참여기업 소개</a:t>
                      </a:r>
                      <a:endParaRPr lang="en-US" altLang="ko-KR" sz="900" kern="100" dirty="0">
                        <a:effectLst/>
                      </a:endParaRPr>
                    </a:p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• </a:t>
                      </a:r>
                      <a:r>
                        <a:rPr lang="ko-KR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제조</a:t>
                      </a: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ko-KR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빅데이터 분석 개요</a:t>
                      </a: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강의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토론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403814721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Week 2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11/26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제조업 의사결정을 위한 제조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sz="900" kern="100" dirty="0">
                          <a:effectLst/>
                        </a:rPr>
                        <a:t>빅데이터 분석방법론 </a:t>
                      </a: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 -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생산</a:t>
                      </a: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,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품질분야</a:t>
                      </a: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r>
                        <a:rPr lang="ko-KR" alt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분석방법론</a:t>
                      </a: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  <a:endParaRPr lang="ko-KR" sz="900" b="1" kern="100" dirty="0">
                        <a:solidFill>
                          <a:srgbClr val="00206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강의</a:t>
                      </a:r>
                      <a:r>
                        <a:rPr lang="en-US" sz="900" kern="100" dirty="0">
                          <a:effectLst/>
                        </a:rPr>
                        <a:t>, </a:t>
                      </a:r>
                      <a:r>
                        <a:rPr lang="ko-KR" sz="900" kern="100" dirty="0">
                          <a:effectLst/>
                        </a:rPr>
                        <a:t>토론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858840362"/>
                  </a:ext>
                </a:extLst>
              </a:tr>
              <a:tr h="79281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Week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12/03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제조업 의사결정을 위한 제조</a:t>
                      </a:r>
                      <a:r>
                        <a:rPr lang="en-US" altLang="ko-KR" sz="900" kern="100" dirty="0">
                          <a:effectLst/>
                        </a:rPr>
                        <a:t> </a:t>
                      </a:r>
                      <a:r>
                        <a:rPr lang="ko-KR" sz="900" kern="100" dirty="0">
                          <a:effectLst/>
                        </a:rPr>
                        <a:t>빅데이터 분석방법론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endParaRPr lang="ko-KR" sz="900" kern="100" dirty="0"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 -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수불재고</a:t>
                      </a: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,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납기관련</a:t>
                      </a:r>
                      <a:r>
                        <a:rPr lang="en-US" alt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 </a:t>
                      </a: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00" dirty="0">
                          <a:effectLst/>
                        </a:rPr>
                        <a:t>• Teams Formation (</a:t>
                      </a:r>
                      <a:r>
                        <a:rPr lang="ko-KR" altLang="ko-KR" sz="900" kern="100" dirty="0">
                          <a:effectLst/>
                        </a:rPr>
                        <a:t>기업참여자</a:t>
                      </a:r>
                      <a:r>
                        <a:rPr lang="en-US" altLang="ko-KR" sz="900" kern="100" dirty="0">
                          <a:effectLst/>
                        </a:rPr>
                        <a:t>, </a:t>
                      </a:r>
                      <a:r>
                        <a:rPr lang="ko-KR" altLang="ko-KR" sz="900" kern="100" dirty="0">
                          <a:effectLst/>
                        </a:rPr>
                        <a:t>인턴</a:t>
                      </a:r>
                      <a:r>
                        <a:rPr lang="en-US" altLang="ko-KR" sz="900" kern="100" dirty="0">
                          <a:effectLst/>
                        </a:rPr>
                        <a:t>, </a:t>
                      </a:r>
                      <a:r>
                        <a:rPr lang="ko-KR" altLang="en-US" sz="900" kern="100" dirty="0">
                          <a:effectLst/>
                        </a:rPr>
                        <a:t>주관기업</a:t>
                      </a:r>
                      <a:r>
                        <a:rPr lang="en-US" altLang="ko-KR" sz="900" kern="100" dirty="0">
                          <a:effectLst/>
                        </a:rPr>
                        <a:t>), </a:t>
                      </a:r>
                      <a:r>
                        <a:rPr lang="ko-KR" altLang="en-US" sz="900" kern="100" dirty="0">
                          <a:effectLst/>
                        </a:rPr>
                        <a:t>문제정의</a:t>
                      </a:r>
                      <a:endParaRPr lang="ko-KR" altLang="ko-KR" sz="900" b="1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강의</a:t>
                      </a:r>
                      <a:r>
                        <a:rPr lang="en-US" sz="900" kern="100" dirty="0">
                          <a:effectLst/>
                        </a:rPr>
                        <a:t>, </a:t>
                      </a:r>
                      <a:r>
                        <a:rPr lang="ko-KR" sz="900" kern="100" dirty="0">
                          <a:effectLst/>
                        </a:rPr>
                        <a:t>토론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637221202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Week 4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12/10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수집 </a:t>
                      </a: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960690689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Week 5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12/17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수집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현장 방문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1238112329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Week 6</a:t>
                      </a:r>
                      <a:endParaRPr lang="ko-KR" alt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kern="100" dirty="0">
                          <a:effectLst/>
                        </a:rPr>
                        <a:t>12/24</a:t>
                      </a:r>
                      <a:endParaRPr lang="ko-KR" altLang="ko-KR" sz="900" b="0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•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진행보고 </a:t>
                      </a: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1</a:t>
                      </a:r>
                      <a:endParaRPr lang="ko-KR" sz="900" b="1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00" dirty="0">
                          <a:effectLst/>
                        </a:rPr>
                        <a:t>  - </a:t>
                      </a:r>
                      <a:r>
                        <a:rPr lang="ko-KR" sz="900" kern="100" dirty="0">
                          <a:effectLst/>
                        </a:rPr>
                        <a:t>기업별 제조 빅데이터 수집현황 및 분석계획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발표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토론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812810541"/>
                  </a:ext>
                </a:extLst>
              </a:tr>
              <a:tr h="635073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Week 7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12/31</a:t>
                      </a:r>
                      <a:endParaRPr lang="ko-KR" sz="900" b="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분석 </a:t>
                      </a: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4199808780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4621F902-390D-469A-9C56-B4D07077B38F}"/>
              </a:ext>
            </a:extLst>
          </p:cNvPr>
          <p:cNvSpPr/>
          <p:nvPr/>
        </p:nvSpPr>
        <p:spPr>
          <a:xfrm>
            <a:off x="567176" y="6280485"/>
            <a:ext cx="9174924" cy="2732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* </a:t>
            </a:r>
            <a:r>
              <a:rPr lang="ko-KR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프로젝트 정기 일정은 매주 화요일 </a:t>
            </a:r>
            <a:r>
              <a:rPr lang="en-US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19:00~21:30 / </a:t>
            </a:r>
            <a:r>
              <a:rPr lang="ko-KR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현장방문 일정은 </a:t>
            </a:r>
            <a:r>
              <a:rPr lang="en-US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TF</a:t>
            </a:r>
            <a:r>
              <a:rPr lang="ko-KR" altLang="ko-KR" sz="900" kern="1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구성원간 진행 일정 조율하여 추진 가능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09E3D29-6273-4617-A969-43BC4AC87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211397"/>
              </p:ext>
            </p:extLst>
          </p:nvPr>
        </p:nvGraphicFramePr>
        <p:xfrm>
          <a:off x="6274492" y="1396592"/>
          <a:ext cx="5312084" cy="4883896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940601">
                  <a:extLst>
                    <a:ext uri="{9D8B030D-6E8A-4147-A177-3AD203B41FA5}">
                      <a16:colId xmlns:a16="http://schemas.microsoft.com/office/drawing/2014/main" val="1666379728"/>
                    </a:ext>
                  </a:extLst>
                </a:gridCol>
                <a:gridCol w="3349121">
                  <a:extLst>
                    <a:ext uri="{9D8B030D-6E8A-4147-A177-3AD203B41FA5}">
                      <a16:colId xmlns:a16="http://schemas.microsoft.com/office/drawing/2014/main" val="3341192316"/>
                    </a:ext>
                  </a:extLst>
                </a:gridCol>
                <a:gridCol w="1022362">
                  <a:extLst>
                    <a:ext uri="{9D8B030D-6E8A-4147-A177-3AD203B41FA5}">
                      <a16:colId xmlns:a16="http://schemas.microsoft.com/office/drawing/2014/main" val="530774409"/>
                    </a:ext>
                  </a:extLst>
                </a:gridCol>
              </a:tblGrid>
              <a:tr h="28269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날짜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주요 내용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altLang="en-US" sz="900" kern="100" dirty="0">
                          <a:effectLst/>
                        </a:rPr>
                        <a:t>진행 방식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1624416652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Week 8</a:t>
                      </a:r>
                      <a:endParaRPr 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01/07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분석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4143941183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Week 9</a:t>
                      </a:r>
                      <a:endParaRPr lang="ko-KR" alt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01/14</a:t>
                      </a:r>
                      <a:endParaRPr lang="ko-KR" altLang="ko-KR" sz="900" b="1" kern="100" dirty="0">
                        <a:effectLst/>
                        <a:latin typeface="맑은 고딕" panose="020B0503020000020004" pitchFamily="50" charset="-127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• </a:t>
                      </a:r>
                      <a:r>
                        <a:rPr lang="ko-KR" sz="900" b="1" kern="100" dirty="0">
                          <a:solidFill>
                            <a:srgbClr val="002060"/>
                          </a:solidFill>
                          <a:effectLst/>
                        </a:rPr>
                        <a:t>진행보고 </a:t>
                      </a:r>
                      <a:r>
                        <a:rPr lang="en-US" sz="900" b="1" kern="100" dirty="0">
                          <a:solidFill>
                            <a:srgbClr val="002060"/>
                          </a:solidFill>
                          <a:effectLst/>
                        </a:rPr>
                        <a:t>2</a:t>
                      </a:r>
                      <a:endParaRPr lang="ko-KR" sz="900" b="1" kern="100" dirty="0">
                        <a:solidFill>
                          <a:srgbClr val="002060"/>
                        </a:solidFill>
                        <a:effectLst/>
                      </a:endParaRPr>
                    </a:p>
                    <a:p>
                      <a:pPr marL="0" lvl="0" indent="0"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</a:pPr>
                      <a:r>
                        <a:rPr lang="en-US" altLang="ko-KR" sz="900" kern="100" dirty="0">
                          <a:effectLst/>
                        </a:rPr>
                        <a:t>  - </a:t>
                      </a:r>
                      <a:r>
                        <a:rPr lang="ko-KR" sz="900" kern="100" dirty="0">
                          <a:effectLst/>
                        </a:rPr>
                        <a:t>기업별 제조 빅데이터 분석현황 및 시각화 방안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>
                          <a:effectLst/>
                        </a:rPr>
                        <a:t>발표</a:t>
                      </a:r>
                      <a:r>
                        <a:rPr lang="en-US" sz="900" kern="100">
                          <a:effectLst/>
                        </a:rPr>
                        <a:t>, </a:t>
                      </a:r>
                      <a:r>
                        <a:rPr lang="ko-KR" sz="900" kern="100">
                          <a:effectLst/>
                        </a:rPr>
                        <a:t>토론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780109793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Week 10</a:t>
                      </a:r>
                      <a:endParaRPr 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01/21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시각화 적용 </a:t>
                      </a:r>
                      <a:r>
                        <a:rPr lang="en-US" sz="900" kern="100" dirty="0">
                          <a:effectLst/>
                        </a:rPr>
                        <a:t>1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3132064848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Week 11</a:t>
                      </a:r>
                      <a:endParaRPr lang="ko-KR" alt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01/28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시각화 적용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051320990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Week 12</a:t>
                      </a:r>
                      <a:endParaRPr 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02/04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분석 효과성 최종점검 </a:t>
                      </a:r>
                      <a:r>
                        <a:rPr lang="en-US" sz="900" kern="100" dirty="0">
                          <a:effectLst/>
                        </a:rPr>
                        <a:t>1</a:t>
                      </a: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2363507386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Week 13</a:t>
                      </a:r>
                      <a:endParaRPr lang="ko-KR" alt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ko-KR" sz="900" b="1" kern="100" dirty="0">
                          <a:effectLst/>
                        </a:rPr>
                        <a:t>02/11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• </a:t>
                      </a:r>
                      <a:r>
                        <a:rPr lang="ko-KR" sz="900" kern="100" dirty="0">
                          <a:effectLst/>
                        </a:rPr>
                        <a:t>기업별 제조 빅데이터 분석 효과성 최종점검 </a:t>
                      </a:r>
                      <a:r>
                        <a:rPr lang="en-US" sz="900" kern="100" dirty="0">
                          <a:effectLst/>
                        </a:rPr>
                        <a:t>2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ko-KR" sz="900" kern="100" dirty="0">
                          <a:effectLst/>
                        </a:rPr>
                        <a:t>현장 방문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3938815539"/>
                  </a:ext>
                </a:extLst>
              </a:tr>
              <a:tr h="65731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Week 14</a:t>
                      </a:r>
                      <a:endParaRPr lang="ko-KR" sz="900" b="1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effectLst/>
                        </a:rPr>
                        <a:t>02/18</a:t>
                      </a:r>
                      <a:endParaRPr lang="ko-KR" sz="900" b="1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1" kern="100" dirty="0">
                          <a:solidFill>
                            <a:srgbClr val="FF0000"/>
                          </a:solidFill>
                          <a:effectLst/>
                        </a:rPr>
                        <a:t>• </a:t>
                      </a:r>
                      <a:r>
                        <a:rPr lang="ko-KR" sz="900" b="1" kern="100" dirty="0">
                          <a:solidFill>
                            <a:srgbClr val="FF0000"/>
                          </a:solidFill>
                          <a:effectLst/>
                        </a:rPr>
                        <a:t>제조 빅데이터 분석 프로젝트 최종</a:t>
                      </a:r>
                      <a:r>
                        <a:rPr lang="ko-KR" altLang="en-US" sz="900" b="1" kern="100" dirty="0">
                          <a:solidFill>
                            <a:srgbClr val="FF0000"/>
                          </a:solidFill>
                          <a:effectLst/>
                        </a:rPr>
                        <a:t>보고 및 성과공유회</a:t>
                      </a:r>
                      <a:endParaRPr lang="ko-KR" sz="900" b="1" kern="100" dirty="0">
                        <a:solidFill>
                          <a:srgbClr val="FF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Presentation</a:t>
                      </a:r>
                      <a:endParaRPr lang="ko-KR" sz="900" kern="100" dirty="0">
                        <a:effectLst/>
                      </a:endParaRPr>
                    </a:p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(</a:t>
                      </a:r>
                      <a:r>
                        <a:rPr lang="ko-KR" sz="900" kern="100" dirty="0">
                          <a:effectLst/>
                        </a:rPr>
                        <a:t>최종 발표</a:t>
                      </a:r>
                      <a:r>
                        <a:rPr lang="en-US" sz="900" kern="100" dirty="0">
                          <a:effectLst/>
                        </a:rPr>
                        <a:t>)</a:t>
                      </a:r>
                      <a:endParaRPr lang="ko-KR" sz="900" kern="100" dirty="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44468" marR="44468" marT="0" marB="0" anchor="ctr"/>
                </a:tc>
                <a:extLst>
                  <a:ext uri="{0D108BD9-81ED-4DB2-BD59-A6C34878D82A}">
                    <a16:rowId xmlns:a16="http://schemas.microsoft.com/office/drawing/2014/main" val="5384730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5902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973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1.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왜 제조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빅데이터 분석인가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3502F37-5105-4751-AA5C-63E69415BBDF}"/>
              </a:ext>
            </a:extLst>
          </p:cNvPr>
          <p:cNvSpPr txBox="1"/>
          <p:nvPr/>
        </p:nvSpPr>
        <p:spPr>
          <a:xfrm>
            <a:off x="2276428" y="1149562"/>
            <a:ext cx="7639143" cy="13314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sz="2000" b="1" dirty="0"/>
              <a:t>제조 공장 </a:t>
            </a:r>
            <a:r>
              <a:rPr lang="en-US" altLang="ko-KR" sz="2000" b="1" dirty="0">
                <a:solidFill>
                  <a:schemeClr val="accent2"/>
                </a:solidFill>
              </a:rPr>
              <a:t>PQCD</a:t>
            </a:r>
            <a:r>
              <a:rPr lang="en-US" altLang="ko-KR" sz="2000" b="1" dirty="0"/>
              <a:t> (</a:t>
            </a:r>
            <a:r>
              <a:rPr lang="en-US" altLang="ko-KR" sz="2000" b="1" dirty="0">
                <a:solidFill>
                  <a:schemeClr val="accent2"/>
                </a:solidFill>
              </a:rPr>
              <a:t>P</a:t>
            </a:r>
            <a:r>
              <a:rPr lang="en-US" altLang="ko-KR" sz="2000" b="1" dirty="0"/>
              <a:t>roductivity, </a:t>
            </a:r>
            <a:r>
              <a:rPr lang="en-US" altLang="ko-KR" sz="2000" b="1" dirty="0">
                <a:solidFill>
                  <a:schemeClr val="accent2"/>
                </a:solidFill>
              </a:rPr>
              <a:t>Q</a:t>
            </a:r>
            <a:r>
              <a:rPr lang="en-US" altLang="ko-KR" sz="2000" b="1" dirty="0"/>
              <a:t>uality, </a:t>
            </a:r>
            <a:r>
              <a:rPr lang="en-US" altLang="ko-KR" sz="2000" b="1" dirty="0">
                <a:solidFill>
                  <a:schemeClr val="accent2"/>
                </a:solidFill>
              </a:rPr>
              <a:t>C</a:t>
            </a:r>
            <a:r>
              <a:rPr lang="en-US" altLang="ko-KR" sz="2000" b="1" dirty="0"/>
              <a:t>ost, </a:t>
            </a:r>
            <a:r>
              <a:rPr lang="en-US" altLang="ko-KR" sz="2000" b="1" dirty="0">
                <a:solidFill>
                  <a:schemeClr val="accent2"/>
                </a:solidFill>
              </a:rPr>
              <a:t>D</a:t>
            </a:r>
            <a:r>
              <a:rPr lang="en-US" altLang="ko-KR" sz="2000" b="1" dirty="0"/>
              <a:t>elivery) </a:t>
            </a:r>
            <a:r>
              <a:rPr lang="ko-KR" altLang="en-US" sz="2000" b="1" dirty="0"/>
              <a:t>향상</a:t>
            </a:r>
            <a:endParaRPr lang="en-US" altLang="ko-KR" sz="2000" b="1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1. </a:t>
            </a:r>
            <a:r>
              <a:rPr lang="ko-KR" altLang="en-US" dirty="0"/>
              <a:t>효율성 </a:t>
            </a:r>
            <a:r>
              <a:rPr lang="en-US" altLang="ko-KR" dirty="0"/>
              <a:t>(Problem &amp; Loss Zero),      2. </a:t>
            </a:r>
            <a:r>
              <a:rPr lang="ko-KR" altLang="en-US" dirty="0"/>
              <a:t>최적화 </a:t>
            </a:r>
            <a:r>
              <a:rPr lang="en-US" altLang="ko-KR" dirty="0"/>
              <a:t>(Optimization)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 3. </a:t>
            </a:r>
            <a:r>
              <a:rPr lang="ko-KR" altLang="en-US" dirty="0"/>
              <a:t>추천 </a:t>
            </a:r>
            <a:r>
              <a:rPr lang="en-US" altLang="ko-KR" dirty="0"/>
              <a:t>(Recommend),                    4. </a:t>
            </a:r>
            <a:r>
              <a:rPr lang="ko-KR" altLang="en-US" dirty="0"/>
              <a:t>예측 </a:t>
            </a:r>
            <a:r>
              <a:rPr lang="en-US" altLang="ko-KR" dirty="0"/>
              <a:t>(Prediction)</a:t>
            </a:r>
            <a:endParaRPr lang="ko-KR" altLang="en-US" dirty="0"/>
          </a:p>
        </p:txBody>
      </p:sp>
      <p:pic>
        <p:nvPicPr>
          <p:cNvPr id="4" name="Picture 4" descr="smart factory ì´ë¯¸ì§ ê²ìê²°ê³¼">
            <a:extLst>
              <a:ext uri="{FF2B5EF4-FFF2-40B4-BE49-F238E27FC236}">
                <a16:creationId xmlns:a16="http://schemas.microsoft.com/office/drawing/2014/main" id="{EB023ECA-62DE-4154-B6D3-D95C1D54B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544" y="4872387"/>
            <a:ext cx="4461509" cy="142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19B825A-D1F6-4D1C-A30B-0A54B5058C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231" y="3396810"/>
            <a:ext cx="3796643" cy="105871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BA8456C-1EC1-41F0-A2FA-1F14A0BAFBB8}"/>
              </a:ext>
            </a:extLst>
          </p:cNvPr>
          <p:cNvSpPr txBox="1"/>
          <p:nvPr/>
        </p:nvSpPr>
        <p:spPr>
          <a:xfrm>
            <a:off x="1924424" y="4393432"/>
            <a:ext cx="320472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4M </a:t>
            </a:r>
            <a:r>
              <a:rPr lang="ko-KR" altLang="en-US" sz="800" dirty="0">
                <a:latin typeface="+mn-ea"/>
              </a:rPr>
              <a:t>데이터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생산실적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품질실적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설비실적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물류실적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재고실적 </a:t>
            </a:r>
            <a:r>
              <a:rPr lang="en-US" altLang="ko-KR" sz="800" dirty="0">
                <a:latin typeface="+mn-ea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Operation Data + Recipe Data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+ Iot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Data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60746D-A4A7-41F4-B7C2-9EE860DC2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9367" y="2835486"/>
            <a:ext cx="3045984" cy="313962"/>
          </a:xfrm>
          <a:prstGeom prst="rect">
            <a:avLst/>
          </a:prstGeom>
        </p:spPr>
      </p:pic>
      <p:pic>
        <p:nvPicPr>
          <p:cNvPr id="8" name="Picture 2" descr="화살표 이미지에 대한 이미지 검색결과">
            <a:extLst>
              <a:ext uri="{FF2B5EF4-FFF2-40B4-BE49-F238E27FC236}">
                <a16:creationId xmlns:a16="http://schemas.microsoft.com/office/drawing/2014/main" id="{3033E983-BE83-4150-9590-E4143510F1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740947" y="3103600"/>
            <a:ext cx="3568701" cy="8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4C8E293-B17A-498F-9DEB-EACEDC670CAC}"/>
              </a:ext>
            </a:extLst>
          </p:cNvPr>
          <p:cNvSpPr txBox="1"/>
          <p:nvPr/>
        </p:nvSpPr>
        <p:spPr>
          <a:xfrm>
            <a:off x="6344433" y="3237130"/>
            <a:ext cx="4671472" cy="12852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ko-KR" altLang="en-US" b="1" dirty="0"/>
              <a:t>스마트 팩토리 고도화</a:t>
            </a:r>
            <a:r>
              <a:rPr lang="en-US" altLang="ko-KR" b="1" dirty="0"/>
              <a:t>(</a:t>
            </a:r>
            <a:r>
              <a:rPr lang="ko-KR" altLang="en-US" b="1" dirty="0"/>
              <a:t>지능화</a:t>
            </a:r>
            <a:r>
              <a:rPr lang="en-US" altLang="ko-KR" b="1" dirty="0"/>
              <a:t>, </a:t>
            </a:r>
            <a:r>
              <a:rPr lang="ko-KR" altLang="en-US" b="1" dirty="0"/>
              <a:t>자율화</a:t>
            </a:r>
            <a:r>
              <a:rPr lang="en-US" altLang="ko-KR" b="1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1. </a:t>
            </a:r>
            <a:r>
              <a:rPr lang="ko-KR" altLang="en-US" dirty="0"/>
              <a:t>고객 맞춤 제조 대응</a:t>
            </a:r>
            <a:r>
              <a:rPr lang="en-US" altLang="ko-KR" dirty="0"/>
              <a:t>(</a:t>
            </a:r>
            <a:r>
              <a:rPr lang="ko-KR" altLang="en-US" dirty="0"/>
              <a:t>다품종</a:t>
            </a:r>
            <a:r>
              <a:rPr lang="en-US" altLang="ko-KR" dirty="0"/>
              <a:t>, </a:t>
            </a:r>
            <a:r>
              <a:rPr lang="ko-KR" altLang="en-US" dirty="0"/>
              <a:t>유연생산</a:t>
            </a:r>
            <a:r>
              <a:rPr lang="en-US" altLang="ko-KR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ko-KR" dirty="0"/>
              <a:t>   2. 24</a:t>
            </a:r>
            <a:r>
              <a:rPr lang="ko-KR" altLang="en-US" dirty="0"/>
              <a:t>시간 가동 공장</a:t>
            </a:r>
            <a:r>
              <a:rPr lang="en-US" altLang="ko-KR" dirty="0"/>
              <a:t>(</a:t>
            </a:r>
            <a:r>
              <a:rPr lang="ko-KR" altLang="en-US" dirty="0"/>
              <a:t>생산성 혁신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125195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1.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왜 제조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빅데이터 분석인가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91AC32B-8710-4876-B1EF-82CF9D1F0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0770" y="4438754"/>
            <a:ext cx="4875304" cy="156109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496A6F-AA19-4336-867C-EAEDA27D9370}"/>
              </a:ext>
            </a:extLst>
          </p:cNvPr>
          <p:cNvSpPr txBox="1"/>
          <p:nvPr/>
        </p:nvSpPr>
        <p:spPr>
          <a:xfrm>
            <a:off x="4962609" y="6049957"/>
            <a:ext cx="219162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/>
              <a:t>[</a:t>
            </a:r>
            <a:r>
              <a:rPr lang="ko-KR" altLang="en-US" sz="1000" dirty="0"/>
              <a:t>스마트팩토리 빅데이터 분석 범위</a:t>
            </a:r>
            <a:r>
              <a:rPr lang="en-US" altLang="ko-KR" sz="1000" dirty="0"/>
              <a:t>]</a:t>
            </a:r>
            <a:endParaRPr lang="ko-KR" altLang="en-US" sz="1000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23400501-707A-4CD8-987B-DCE17EC66A80}"/>
              </a:ext>
            </a:extLst>
          </p:cNvPr>
          <p:cNvSpPr/>
          <p:nvPr/>
        </p:nvSpPr>
        <p:spPr>
          <a:xfrm rot="16200000">
            <a:off x="5877647" y="2431902"/>
            <a:ext cx="348916" cy="786631"/>
          </a:xfrm>
          <a:prstGeom prst="rightArrow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4C9631F-5F80-4801-9E17-B5234056D9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312"/>
          <a:stretch/>
        </p:blipFill>
        <p:spPr>
          <a:xfrm>
            <a:off x="4670532" y="2225772"/>
            <a:ext cx="2773281" cy="38529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FDFA23-53FE-4F25-8B46-9AA9D41BFCF1}"/>
              </a:ext>
            </a:extLst>
          </p:cNvPr>
          <p:cNvSpPr txBox="1"/>
          <p:nvPr/>
        </p:nvSpPr>
        <p:spPr>
          <a:xfrm>
            <a:off x="3797600" y="1741434"/>
            <a:ext cx="45672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100" b="1" dirty="0">
                <a:solidFill>
                  <a:schemeClr val="tx2"/>
                </a:solidFill>
                <a:latin typeface="+mn-ea"/>
              </a:rPr>
              <a:t>제조 운영 최적화 및 자율운영 빅데이터 분석 서비스</a:t>
            </a:r>
            <a:endParaRPr lang="en-US" altLang="ko-KR" sz="1100" b="1" dirty="0">
              <a:solidFill>
                <a:schemeClr val="tx2"/>
              </a:solidFill>
              <a:latin typeface="+mn-ea"/>
            </a:endParaRPr>
          </a:p>
          <a:p>
            <a:pPr algn="ctr"/>
            <a:r>
              <a:rPr lang="en-US" altLang="ko-KR" sz="1000" dirty="0">
                <a:solidFill>
                  <a:schemeClr val="accent2"/>
                </a:solidFill>
                <a:latin typeface="+mn-ea"/>
              </a:rPr>
              <a:t>(PQCD Analysis :Productivity, Quality, Cost, Delivery, Autonomous Analysis)</a:t>
            </a:r>
            <a:endParaRPr lang="ko-KR" altLang="en-US" sz="10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1FFD3BE-BE31-4E06-B254-64D8C943E52F}"/>
              </a:ext>
            </a:extLst>
          </p:cNvPr>
          <p:cNvSpPr/>
          <p:nvPr/>
        </p:nvSpPr>
        <p:spPr>
          <a:xfrm>
            <a:off x="4848517" y="3050597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+mn-ea"/>
              </a:rPr>
              <a:t>공장 운영 빅데이터 분석</a:t>
            </a:r>
            <a:endParaRPr lang="en-US" altLang="ko-KR" sz="16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(Operating Data Analysis)</a:t>
            </a:r>
            <a:endParaRPr lang="ko-KR" altLang="en-US" sz="12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A656A3F-F488-4821-95FB-8318970A8A1F}"/>
              </a:ext>
            </a:extLst>
          </p:cNvPr>
          <p:cNvSpPr/>
          <p:nvPr/>
        </p:nvSpPr>
        <p:spPr>
          <a:xfrm>
            <a:off x="8429151" y="3050597"/>
            <a:ext cx="2452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+mn-ea"/>
              </a:rPr>
              <a:t>공정 가공 빅데이터 분석</a:t>
            </a:r>
            <a:endParaRPr lang="en-US" altLang="ko-KR" sz="16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(Recipe Data Analysis)</a:t>
            </a:r>
            <a:endParaRPr lang="ko-KR" altLang="en-US" sz="12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1DCA72-EF4A-45B4-B354-40AE83C2200B}"/>
              </a:ext>
            </a:extLst>
          </p:cNvPr>
          <p:cNvSpPr txBox="1"/>
          <p:nvPr/>
        </p:nvSpPr>
        <p:spPr>
          <a:xfrm>
            <a:off x="4730358" y="3528318"/>
            <a:ext cx="2961067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생산</a:t>
            </a:r>
            <a:r>
              <a:rPr lang="en-US" altLang="ko-KR" sz="1200" dirty="0"/>
              <a:t>/</a:t>
            </a:r>
            <a:r>
              <a:rPr lang="ko-KR" altLang="en-US" sz="1200" dirty="0"/>
              <a:t>품질</a:t>
            </a:r>
            <a:r>
              <a:rPr lang="en-US" altLang="ko-KR" sz="1200" dirty="0"/>
              <a:t>/</a:t>
            </a:r>
            <a:r>
              <a:rPr lang="ko-KR" altLang="en-US" sz="1200" dirty="0"/>
              <a:t>설비 운영 빅데이터 분석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물류</a:t>
            </a:r>
            <a:r>
              <a:rPr lang="en-US" altLang="ko-KR" sz="1200" dirty="0"/>
              <a:t>/</a:t>
            </a:r>
            <a:r>
              <a:rPr lang="ko-KR" altLang="en-US" sz="1200" dirty="0"/>
              <a:t>재고 운영 빅데이터 분석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안전</a:t>
            </a:r>
            <a:r>
              <a:rPr lang="en-US" altLang="ko-KR" sz="1200" dirty="0"/>
              <a:t>/</a:t>
            </a:r>
            <a:r>
              <a:rPr lang="ko-KR" altLang="en-US" sz="1200" dirty="0"/>
              <a:t>환경</a:t>
            </a:r>
            <a:r>
              <a:rPr lang="en-US" altLang="ko-KR" sz="1200" dirty="0"/>
              <a:t>/</a:t>
            </a:r>
            <a:r>
              <a:rPr lang="ko-KR" altLang="en-US" sz="1200" dirty="0"/>
              <a:t>에너지 운영 빅데이터 분석</a:t>
            </a:r>
            <a:endParaRPr lang="en-US" altLang="ko-KR" sz="1200" dirty="0"/>
          </a:p>
          <a:p>
            <a:pPr marL="180975" indent="-180975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200" dirty="0"/>
              <a:t>공장운영비용 빅데이터 분석</a:t>
            </a:r>
            <a:endParaRPr lang="en-US" altLang="ko-KR" sz="1200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A53FBC9-6F53-4FE0-BFFD-D4537969CDF0}"/>
              </a:ext>
            </a:extLst>
          </p:cNvPr>
          <p:cNvSpPr/>
          <p:nvPr/>
        </p:nvSpPr>
        <p:spPr>
          <a:xfrm>
            <a:off x="1345383" y="3030679"/>
            <a:ext cx="254082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600" b="1" dirty="0">
                <a:solidFill>
                  <a:schemeClr val="accent2"/>
                </a:solidFill>
                <a:latin typeface="+mn-ea"/>
              </a:rPr>
              <a:t>제품</a:t>
            </a:r>
            <a:r>
              <a:rPr lang="en-US" altLang="ko-KR" sz="1600" b="1" dirty="0">
                <a:solidFill>
                  <a:schemeClr val="accent2"/>
                </a:solidFill>
                <a:latin typeface="+mn-ea"/>
              </a:rPr>
              <a:t>/</a:t>
            </a:r>
            <a:r>
              <a:rPr lang="ko-KR" altLang="en-US" sz="1600" b="1" dirty="0">
                <a:solidFill>
                  <a:schemeClr val="accent2"/>
                </a:solidFill>
                <a:latin typeface="+mn-ea"/>
              </a:rPr>
              <a:t>고객 빅데이터 분석</a:t>
            </a:r>
            <a:endParaRPr lang="en-US" altLang="ko-KR" sz="1600" b="1" dirty="0">
              <a:solidFill>
                <a:schemeClr val="accent2"/>
              </a:solidFill>
              <a:latin typeface="+mn-ea"/>
            </a:endParaRPr>
          </a:p>
          <a:p>
            <a:pPr algn="ctr"/>
            <a:r>
              <a:rPr lang="en-US" altLang="ko-KR" sz="1200" dirty="0">
                <a:solidFill>
                  <a:schemeClr val="accent2"/>
                </a:solidFill>
                <a:latin typeface="+mn-ea"/>
              </a:rPr>
              <a:t>(Product/Customer Data Analysis)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2CD2E-0BB2-4BA9-8CB4-48EF772B4311}"/>
              </a:ext>
            </a:extLst>
          </p:cNvPr>
          <p:cNvSpPr txBox="1"/>
          <p:nvPr/>
        </p:nvSpPr>
        <p:spPr>
          <a:xfrm>
            <a:off x="1390672" y="3553899"/>
            <a:ext cx="2230098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dirty="0"/>
              <a:t>제품개발 빅데이터 분석</a:t>
            </a:r>
            <a:endParaRPr lang="en-US" altLang="ko-KR" dirty="0"/>
          </a:p>
          <a:p>
            <a:r>
              <a:rPr lang="ko-KR" altLang="en-US" dirty="0"/>
              <a:t>고객</a:t>
            </a:r>
            <a:r>
              <a:rPr lang="en-US" altLang="ko-KR" dirty="0"/>
              <a:t>/</a:t>
            </a:r>
            <a:r>
              <a:rPr lang="ko-KR" altLang="en-US" dirty="0"/>
              <a:t>시장 빅데이터 분석</a:t>
            </a:r>
            <a:endParaRPr lang="en-US" altLang="ko-KR" dirty="0"/>
          </a:p>
          <a:p>
            <a:r>
              <a:rPr lang="ko-KR" altLang="en-US" dirty="0"/>
              <a:t>기술</a:t>
            </a:r>
            <a:r>
              <a:rPr lang="en-US" altLang="ko-KR" dirty="0"/>
              <a:t>/</a:t>
            </a:r>
            <a:r>
              <a:rPr lang="ko-KR" altLang="en-US" dirty="0"/>
              <a:t>실험</a:t>
            </a:r>
            <a:r>
              <a:rPr lang="en-US" altLang="ko-KR" dirty="0"/>
              <a:t> </a:t>
            </a:r>
            <a:r>
              <a:rPr lang="ko-KR" altLang="en-US" dirty="0"/>
              <a:t>빅데이터 분석</a:t>
            </a:r>
            <a:endParaRPr lang="en-US" altLang="ko-KR" dirty="0"/>
          </a:p>
          <a:p>
            <a:r>
              <a:rPr lang="ko-KR" altLang="en-US" dirty="0"/>
              <a:t>제조 서비스 빅데이터 분석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2BB078D-E21C-431C-BD2E-9E08FC3A4C8E}"/>
              </a:ext>
            </a:extLst>
          </p:cNvPr>
          <p:cNvSpPr txBox="1"/>
          <p:nvPr/>
        </p:nvSpPr>
        <p:spPr>
          <a:xfrm>
            <a:off x="8364876" y="3553899"/>
            <a:ext cx="3036409" cy="11646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180975" indent="-180975">
              <a:lnSpc>
                <a:spcPct val="150000"/>
              </a:lnSpc>
              <a:buFont typeface="Wingdings" panose="05000000000000000000" pitchFamily="2" charset="2"/>
              <a:buChar char="§"/>
              <a:defRPr sz="1200"/>
            </a:lvl1pPr>
          </a:lstStyle>
          <a:p>
            <a:r>
              <a:rPr lang="ko-KR" altLang="en-US" dirty="0"/>
              <a:t>공정 가공 조건 빅데이터 분석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 (</a:t>
            </a:r>
            <a:r>
              <a:rPr lang="ko-KR" altLang="en-US" dirty="0"/>
              <a:t>사출</a:t>
            </a:r>
            <a:r>
              <a:rPr lang="en-US" altLang="ko-KR" dirty="0"/>
              <a:t>, </a:t>
            </a:r>
            <a:r>
              <a:rPr lang="ko-KR" altLang="en-US" dirty="0"/>
              <a:t>용접</a:t>
            </a:r>
            <a:r>
              <a:rPr lang="en-US" altLang="ko-KR" dirty="0"/>
              <a:t>, </a:t>
            </a:r>
            <a:r>
              <a:rPr lang="ko-KR" altLang="en-US" dirty="0"/>
              <a:t>가공</a:t>
            </a:r>
            <a:r>
              <a:rPr lang="en-US" altLang="ko-KR" dirty="0"/>
              <a:t>, </a:t>
            </a:r>
            <a:r>
              <a:rPr lang="ko-KR" altLang="en-US" dirty="0"/>
              <a:t>주조</a:t>
            </a:r>
            <a:r>
              <a:rPr lang="en-US" altLang="ko-KR" dirty="0"/>
              <a:t>, </a:t>
            </a:r>
            <a:r>
              <a:rPr lang="ko-KR" altLang="en-US" dirty="0"/>
              <a:t>열처리</a:t>
            </a:r>
            <a:r>
              <a:rPr lang="en-US" altLang="ko-KR" dirty="0"/>
              <a:t>, </a:t>
            </a:r>
            <a:r>
              <a:rPr lang="ko-KR" altLang="en-US" dirty="0"/>
              <a:t>조립 등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설비 가공 조건 빅데이터 분석</a:t>
            </a:r>
            <a:endParaRPr lang="en-US" altLang="ko-KR" dirty="0"/>
          </a:p>
          <a:p>
            <a:r>
              <a:rPr lang="en-US" altLang="ko-KR" dirty="0"/>
              <a:t>4M </a:t>
            </a:r>
            <a:r>
              <a:rPr lang="ko-KR" altLang="en-US" dirty="0"/>
              <a:t>가공</a:t>
            </a:r>
            <a:r>
              <a:rPr lang="en-US" altLang="ko-KR" dirty="0"/>
              <a:t> </a:t>
            </a:r>
            <a:r>
              <a:rPr lang="ko-KR" altLang="en-US" dirty="0"/>
              <a:t>조건</a:t>
            </a:r>
            <a:r>
              <a:rPr lang="en-US" altLang="ko-KR" dirty="0"/>
              <a:t> </a:t>
            </a:r>
            <a:r>
              <a:rPr lang="ko-KR" altLang="en-US" dirty="0"/>
              <a:t>빅데이터 분석</a:t>
            </a:r>
            <a:endParaRPr lang="en-US" altLang="ko-KR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F14DCE7-18E2-42A5-9939-0462010EAB2C}"/>
              </a:ext>
            </a:extLst>
          </p:cNvPr>
          <p:cNvSpPr/>
          <p:nvPr/>
        </p:nvSpPr>
        <p:spPr>
          <a:xfrm>
            <a:off x="4400050" y="1146973"/>
            <a:ext cx="330411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200" b="1" dirty="0">
                <a:latin typeface="+mn-ea"/>
                <a:cs typeface="Arial Unicode MS" panose="020B0604020202020204" pitchFamily="50" charset="-127"/>
              </a:rPr>
              <a:t>제조 빅데이터 분석 범위</a:t>
            </a:r>
            <a:endParaRPr lang="ko-KR" alt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2CADEB5-72CA-48E7-8661-3749346B794D}"/>
              </a:ext>
            </a:extLst>
          </p:cNvPr>
          <p:cNvSpPr txBox="1"/>
          <p:nvPr/>
        </p:nvSpPr>
        <p:spPr>
          <a:xfrm>
            <a:off x="4114673" y="3786609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+</a:t>
            </a:r>
            <a:endParaRPr lang="ko-KR" altLang="en-US" sz="24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BA627DC-BC27-4118-9558-6560DF1047CC}"/>
              </a:ext>
            </a:extLst>
          </p:cNvPr>
          <p:cNvSpPr txBox="1"/>
          <p:nvPr/>
        </p:nvSpPr>
        <p:spPr>
          <a:xfrm>
            <a:off x="7820507" y="3786609"/>
            <a:ext cx="4058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+</a:t>
            </a:r>
            <a:endParaRPr lang="ko-KR" altLang="en-US" sz="2400" b="1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3D0F41A-F026-47D7-B677-205135A73939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범위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3536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1.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왜 제조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빅데이터 분석인가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</p:txBody>
      </p:sp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0F65A5F7-CB5C-4DF6-9E70-6B5B6CCE22EF}"/>
              </a:ext>
            </a:extLst>
          </p:cNvPr>
          <p:cNvSpPr/>
          <p:nvPr/>
        </p:nvSpPr>
        <p:spPr>
          <a:xfrm>
            <a:off x="5526773" y="2658288"/>
            <a:ext cx="1398841" cy="2592207"/>
          </a:xfrm>
          <a:prstGeom prst="rightArrow">
            <a:avLst>
              <a:gd name="adj1" fmla="val 70272"/>
              <a:gd name="adj2" fmla="val 38399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6A1E43-D889-462A-A4EF-18E3BF052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17" y="3949862"/>
            <a:ext cx="3796643" cy="10587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1252050-E908-4046-A68F-7804C22E2821}"/>
              </a:ext>
            </a:extLst>
          </p:cNvPr>
          <p:cNvSpPr txBox="1"/>
          <p:nvPr/>
        </p:nvSpPr>
        <p:spPr>
          <a:xfrm>
            <a:off x="1890340" y="1297115"/>
            <a:ext cx="2589170" cy="656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전통적 제조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데이터 분석 방법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en-US" altLang="ko-KR" sz="1200" dirty="0"/>
              <a:t>(</a:t>
            </a:r>
            <a:r>
              <a:rPr lang="ko-KR" altLang="en-US" sz="1200" dirty="0"/>
              <a:t>사람에 의한 분석과 개선 활동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FE6BA17-7FA4-46CC-849D-1FFE70C9AB0F}"/>
              </a:ext>
            </a:extLst>
          </p:cNvPr>
          <p:cNvSpPr txBox="1"/>
          <p:nvPr/>
        </p:nvSpPr>
        <p:spPr>
          <a:xfrm>
            <a:off x="1619010" y="4997284"/>
            <a:ext cx="3204723" cy="25321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4M </a:t>
            </a:r>
            <a:r>
              <a:rPr lang="ko-KR" altLang="en-US" sz="800" dirty="0">
                <a:latin typeface="+mn-ea"/>
              </a:rPr>
              <a:t>데이터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생산실적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품질실적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설비실적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물류실적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재고실적 </a:t>
            </a:r>
            <a:r>
              <a:rPr lang="en-US" altLang="ko-KR" sz="800" dirty="0">
                <a:latin typeface="+mn-ea"/>
              </a:rPr>
              <a:t>…</a:t>
            </a:r>
          </a:p>
        </p:txBody>
      </p:sp>
      <p:pic>
        <p:nvPicPr>
          <p:cNvPr id="14" name="Picture 4" descr="smart factory ì´ë¯¸ì§ ê²ìê²°ê³¼">
            <a:extLst>
              <a:ext uri="{FF2B5EF4-FFF2-40B4-BE49-F238E27FC236}">
                <a16:creationId xmlns:a16="http://schemas.microsoft.com/office/drawing/2014/main" id="{65B23FED-C12A-48F9-B817-E2A0A655B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385" y="5425439"/>
            <a:ext cx="4461509" cy="10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64EE51B-9711-45DF-9E00-BC0E34693F4E}"/>
              </a:ext>
            </a:extLst>
          </p:cNvPr>
          <p:cNvSpPr>
            <a:spLocks noChangeAspect="1"/>
          </p:cNvSpPr>
          <p:nvPr/>
        </p:nvSpPr>
        <p:spPr>
          <a:xfrm>
            <a:off x="1768425" y="1966173"/>
            <a:ext cx="612000" cy="612000"/>
          </a:xfrm>
          <a:prstGeom prst="rect">
            <a:avLst/>
          </a:prstGeom>
          <a:solidFill>
            <a:srgbClr val="F34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통계</a:t>
            </a:r>
            <a:endParaRPr lang="en-US" altLang="ko-KR" sz="100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7BACC4F-D790-43E3-BCCF-6A43BD071736}"/>
              </a:ext>
            </a:extLst>
          </p:cNvPr>
          <p:cNvSpPr>
            <a:spLocks noChangeAspect="1"/>
          </p:cNvSpPr>
          <p:nvPr/>
        </p:nvSpPr>
        <p:spPr>
          <a:xfrm>
            <a:off x="2879228" y="1966173"/>
            <a:ext cx="612000" cy="612000"/>
          </a:xfrm>
          <a:prstGeom prst="rect">
            <a:avLst/>
          </a:prstGeom>
          <a:solidFill>
            <a:srgbClr val="2678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현상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F70F1B6-76DA-4FC6-8ADD-021C851B3CF1}"/>
              </a:ext>
            </a:extLst>
          </p:cNvPr>
          <p:cNvSpPr>
            <a:spLocks noChangeAspect="1"/>
          </p:cNvSpPr>
          <p:nvPr/>
        </p:nvSpPr>
        <p:spPr>
          <a:xfrm>
            <a:off x="3990031" y="1966173"/>
            <a:ext cx="612000" cy="612000"/>
          </a:xfrm>
          <a:prstGeom prst="rect">
            <a:avLst/>
          </a:prstGeom>
          <a:solidFill>
            <a:srgbClr val="F89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/>
              <a:t>분포</a:t>
            </a:r>
          </a:p>
        </p:txBody>
      </p:sp>
      <p:pic>
        <p:nvPicPr>
          <p:cNvPr id="18" name="Picture 2" descr="화살표 이미지에 대한 이미지 검색결과">
            <a:extLst>
              <a:ext uri="{FF2B5EF4-FFF2-40B4-BE49-F238E27FC236}">
                <a16:creationId xmlns:a16="http://schemas.microsoft.com/office/drawing/2014/main" id="{2FF46E69-CED8-48EA-AC4F-E4E1D71393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1392984" y="3059752"/>
            <a:ext cx="3568701" cy="8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B1CD8F6-7F5A-4980-95D6-0D048CEAAA8F}"/>
              </a:ext>
            </a:extLst>
          </p:cNvPr>
          <p:cNvSpPr txBox="1"/>
          <p:nvPr/>
        </p:nvSpPr>
        <p:spPr>
          <a:xfrm>
            <a:off x="2078255" y="3357699"/>
            <a:ext cx="2185905" cy="437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800" dirty="0"/>
              <a:t>계량치</a:t>
            </a:r>
            <a:r>
              <a:rPr lang="en-US" altLang="ko-KR" sz="800" dirty="0"/>
              <a:t>(Data), </a:t>
            </a:r>
            <a:r>
              <a:rPr lang="ko-KR" altLang="en-US" sz="800" dirty="0"/>
              <a:t>계수치</a:t>
            </a:r>
            <a:r>
              <a:rPr lang="en-US" altLang="ko-KR" sz="800" dirty="0"/>
              <a:t>(Fact), </a:t>
            </a:r>
            <a:r>
              <a:rPr lang="ko-KR" altLang="en-US" sz="800" dirty="0"/>
              <a:t>평균</a:t>
            </a:r>
            <a:r>
              <a:rPr lang="en-US" altLang="ko-KR" sz="800" dirty="0"/>
              <a:t>, </a:t>
            </a:r>
            <a:r>
              <a:rPr lang="ko-KR" altLang="en-US" sz="800" dirty="0"/>
              <a:t>중앙값</a:t>
            </a:r>
            <a:endParaRPr lang="en-US" altLang="ko-KR" sz="800" dirty="0"/>
          </a:p>
          <a:p>
            <a:pPr algn="ctr">
              <a:lnSpc>
                <a:spcPct val="150000"/>
              </a:lnSpc>
            </a:pPr>
            <a:r>
              <a:rPr lang="ko-KR" altLang="en-US" sz="800" dirty="0"/>
              <a:t>분산</a:t>
            </a:r>
            <a:r>
              <a:rPr lang="en-US" altLang="ko-KR" sz="800" dirty="0"/>
              <a:t>, </a:t>
            </a:r>
            <a:r>
              <a:rPr lang="ko-KR" altLang="en-US" sz="800" dirty="0"/>
              <a:t>표준편차</a:t>
            </a:r>
            <a:r>
              <a:rPr lang="en-US" altLang="ko-KR" sz="800" dirty="0"/>
              <a:t>, </a:t>
            </a:r>
            <a:r>
              <a:rPr lang="ko-KR" altLang="en-US" sz="800" dirty="0"/>
              <a:t>범위</a:t>
            </a:r>
            <a:r>
              <a:rPr lang="en-US" altLang="ko-KR" sz="800" dirty="0"/>
              <a:t>, </a:t>
            </a:r>
            <a:r>
              <a:rPr lang="ko-KR" altLang="en-US" sz="800" dirty="0"/>
              <a:t>정규분포</a:t>
            </a:r>
            <a:r>
              <a:rPr lang="en-US" altLang="ko-KR" sz="800" dirty="0"/>
              <a:t>, </a:t>
            </a:r>
            <a:r>
              <a:rPr lang="ko-KR" altLang="en-US" sz="800" dirty="0"/>
              <a:t>공정능력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CD3FB5D-AD3B-43A3-A2CE-C43CD022D679}"/>
              </a:ext>
            </a:extLst>
          </p:cNvPr>
          <p:cNvSpPr txBox="1"/>
          <p:nvPr/>
        </p:nvSpPr>
        <p:spPr>
          <a:xfrm>
            <a:off x="5493489" y="3086996"/>
            <a:ext cx="1261884" cy="16784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통계 분석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상세 분석 어려움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부분적 분석 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분석 왜곡 발생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분석 시간 과다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재활용성 부족</a:t>
            </a:r>
            <a:endParaRPr lang="en-US" altLang="ko-KR" sz="1000" dirty="0"/>
          </a:p>
          <a:p>
            <a:pPr marL="88900" indent="-88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00" dirty="0"/>
              <a:t>학습모델이 없다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393E6E2-5BE4-4C08-A28E-0A9CD89E8FC7}"/>
              </a:ext>
            </a:extLst>
          </p:cNvPr>
          <p:cNvSpPr txBox="1"/>
          <p:nvPr/>
        </p:nvSpPr>
        <p:spPr>
          <a:xfrm>
            <a:off x="2117313" y="3737247"/>
            <a:ext cx="21077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000" dirty="0"/>
              <a:t>생산성</a:t>
            </a:r>
            <a:r>
              <a:rPr lang="en-US" altLang="ko-KR" sz="1000" dirty="0"/>
              <a:t>, </a:t>
            </a:r>
            <a:r>
              <a:rPr lang="ko-KR" altLang="en-US" sz="1000" dirty="0"/>
              <a:t>품질</a:t>
            </a:r>
            <a:r>
              <a:rPr lang="en-US" altLang="ko-KR" sz="1000" dirty="0"/>
              <a:t>, </a:t>
            </a:r>
            <a:r>
              <a:rPr lang="ko-KR" altLang="en-US" sz="1000" dirty="0"/>
              <a:t>물류</a:t>
            </a:r>
            <a:r>
              <a:rPr lang="en-US" altLang="ko-KR" sz="1000" dirty="0"/>
              <a:t>, </a:t>
            </a:r>
            <a:r>
              <a:rPr lang="ko-KR" altLang="en-US" sz="1000" dirty="0"/>
              <a:t>재고</a:t>
            </a:r>
            <a:r>
              <a:rPr lang="en-US" altLang="ko-KR" sz="1000" dirty="0"/>
              <a:t>, </a:t>
            </a:r>
            <a:r>
              <a:rPr lang="ko-KR" altLang="en-US" sz="1000" dirty="0"/>
              <a:t>비용 등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E3828396-1907-4D1D-8B1A-6036E6584E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2862" y="2714478"/>
            <a:ext cx="387961" cy="3600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7462AAA9-B806-429C-9C41-880B9039E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1066" y="2714478"/>
            <a:ext cx="484000" cy="360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F6C2B1E8-8D67-4405-834A-10503E214F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9027" y="2714478"/>
            <a:ext cx="467234" cy="360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80A142AF-2988-41ED-AB2F-5C0BFFB6E6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03107" y="2714478"/>
            <a:ext cx="403636" cy="360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20F4620-6637-41BD-8422-60F002DA54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8545" y="2714478"/>
            <a:ext cx="650455" cy="360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6CE7F78-D5FA-41E5-8552-74D163AC21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91284" y="2714478"/>
            <a:ext cx="427500" cy="360000"/>
          </a:xfrm>
          <a:prstGeom prst="rect">
            <a:avLst/>
          </a:prstGeom>
        </p:spPr>
      </p:pic>
      <p:pic>
        <p:nvPicPr>
          <p:cNvPr id="28" name="Picture 4" descr="smart factory ì´ë¯¸ì§ ê²ìê²°ê³¼">
            <a:extLst>
              <a:ext uri="{FF2B5EF4-FFF2-40B4-BE49-F238E27FC236}">
                <a16:creationId xmlns:a16="http://schemas.microsoft.com/office/drawing/2014/main" id="{813923D8-96D0-4826-AB44-F7AA2A22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780" y="5425439"/>
            <a:ext cx="4461509" cy="1007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748F0F2-6994-4736-9DC7-032F60FB9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8467" y="3949862"/>
            <a:ext cx="3796643" cy="1058713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9F5F74C-9394-4170-95CF-3B0BC335D136}"/>
              </a:ext>
            </a:extLst>
          </p:cNvPr>
          <p:cNvSpPr txBox="1"/>
          <p:nvPr/>
        </p:nvSpPr>
        <p:spPr>
          <a:xfrm>
            <a:off x="7454660" y="4946484"/>
            <a:ext cx="3204723" cy="4378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4M </a:t>
            </a:r>
            <a:r>
              <a:rPr lang="ko-KR" altLang="en-US" sz="800" dirty="0">
                <a:latin typeface="+mn-ea"/>
              </a:rPr>
              <a:t>데이터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생산실적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품질실적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설비실적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물류실적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재고실적 </a:t>
            </a:r>
            <a:r>
              <a:rPr lang="en-US" altLang="ko-KR" sz="800" dirty="0">
                <a:latin typeface="+mn-ea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en-US" altLang="ko-KR" sz="800" dirty="0">
                <a:latin typeface="+mn-ea"/>
              </a:rPr>
              <a:t>Operation Data + Recipe Data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+ Iot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Data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+</a:t>
            </a:r>
            <a:r>
              <a:rPr lang="ko-KR" altLang="en-US" sz="800" dirty="0">
                <a:latin typeface="+mn-ea"/>
              </a:rPr>
              <a:t> </a:t>
            </a:r>
            <a:r>
              <a:rPr lang="en-US" altLang="ko-KR" sz="800" dirty="0">
                <a:latin typeface="+mn-ea"/>
              </a:rPr>
              <a:t>…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A19FDC-3DA8-4D02-AFA1-E29FB89D3D41}"/>
              </a:ext>
            </a:extLst>
          </p:cNvPr>
          <p:cNvSpPr txBox="1"/>
          <p:nvPr/>
        </p:nvSpPr>
        <p:spPr>
          <a:xfrm>
            <a:off x="7385291" y="1297114"/>
            <a:ext cx="3190296" cy="6567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빅데이터 기반 제조 데이터 분석 방법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200" dirty="0"/>
              <a:t>기계</a:t>
            </a:r>
            <a:r>
              <a:rPr lang="en-US" altLang="ko-KR" sz="1200" dirty="0"/>
              <a:t>(</a:t>
            </a:r>
            <a:r>
              <a:rPr lang="ko-KR" altLang="en-US" sz="1200" dirty="0"/>
              <a:t>컴퓨터</a:t>
            </a:r>
            <a:r>
              <a:rPr lang="en-US" altLang="ko-KR" sz="1200" dirty="0"/>
              <a:t>)</a:t>
            </a:r>
            <a:r>
              <a:rPr lang="ko-KR" altLang="en-US" sz="1200" dirty="0"/>
              <a:t>에 의한 분석과 개선 활동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D9CBEAB-EE5D-4597-933C-7E697012929E}"/>
              </a:ext>
            </a:extLst>
          </p:cNvPr>
          <p:cNvSpPr>
            <a:spLocks noChangeAspect="1"/>
          </p:cNvSpPr>
          <p:nvPr/>
        </p:nvSpPr>
        <p:spPr>
          <a:xfrm>
            <a:off x="7594643" y="1966173"/>
            <a:ext cx="612000" cy="612000"/>
          </a:xfrm>
          <a:prstGeom prst="rect">
            <a:avLst/>
          </a:prstGeom>
          <a:solidFill>
            <a:srgbClr val="E29F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상세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분석</a:t>
            </a:r>
            <a:endParaRPr lang="en-US" altLang="ko-KR" sz="1000" dirty="0">
              <a:solidFill>
                <a:schemeClr val="tx1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C2A5D9B-9132-44D0-BEC5-04104B9D77F8}"/>
              </a:ext>
            </a:extLst>
          </p:cNvPr>
          <p:cNvSpPr>
            <a:spLocks noChangeAspect="1"/>
          </p:cNvSpPr>
          <p:nvPr/>
        </p:nvSpPr>
        <p:spPr>
          <a:xfrm>
            <a:off x="8705446" y="1966173"/>
            <a:ext cx="612000" cy="612000"/>
          </a:xfrm>
          <a:prstGeom prst="rect">
            <a:avLst/>
          </a:prstGeom>
          <a:solidFill>
            <a:srgbClr val="8ACCE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학습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74C0322-18D5-42CA-AE87-CE6E42C1D116}"/>
              </a:ext>
            </a:extLst>
          </p:cNvPr>
          <p:cNvSpPr>
            <a:spLocks noChangeAspect="1"/>
          </p:cNvSpPr>
          <p:nvPr/>
        </p:nvSpPr>
        <p:spPr>
          <a:xfrm>
            <a:off x="9816249" y="1966173"/>
            <a:ext cx="612000" cy="612000"/>
          </a:xfrm>
          <a:prstGeom prst="rect">
            <a:avLst/>
          </a:prstGeom>
          <a:solidFill>
            <a:srgbClr val="FEF5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예측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제어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10B32D1-EE59-42BB-BF35-E90E77265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29603" y="3388538"/>
            <a:ext cx="3045984" cy="313962"/>
          </a:xfrm>
          <a:prstGeom prst="rect">
            <a:avLst/>
          </a:prstGeom>
        </p:spPr>
      </p:pic>
      <p:pic>
        <p:nvPicPr>
          <p:cNvPr id="36" name="Picture 2" descr="화살표 이미지에 대한 이미지 검색결과">
            <a:extLst>
              <a:ext uri="{FF2B5EF4-FFF2-40B4-BE49-F238E27FC236}">
                <a16:creationId xmlns:a16="http://schemas.microsoft.com/office/drawing/2014/main" id="{82D42404-FC27-4D16-BB1C-3196086E8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271183" y="3656652"/>
            <a:ext cx="3568701" cy="803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7" name="그룹 36">
            <a:extLst>
              <a:ext uri="{FF2B5EF4-FFF2-40B4-BE49-F238E27FC236}">
                <a16:creationId xmlns:a16="http://schemas.microsoft.com/office/drawing/2014/main" id="{F34402F8-3A03-4C8F-AAEE-75C16C0C913C}"/>
              </a:ext>
            </a:extLst>
          </p:cNvPr>
          <p:cNvGrpSpPr/>
          <p:nvPr/>
        </p:nvGrpSpPr>
        <p:grpSpPr>
          <a:xfrm>
            <a:off x="7440703" y="2647819"/>
            <a:ext cx="3188847" cy="568079"/>
            <a:chOff x="7482817" y="2425070"/>
            <a:chExt cx="3188847" cy="568079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FD894988-4E62-440C-8B37-2DB2FE240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903479" y="2428712"/>
              <a:ext cx="1768185" cy="564437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4A55827-7D53-4681-8266-3D7D3C364E6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482817" y="2425070"/>
              <a:ext cx="1768185" cy="564437"/>
            </a:xfrm>
            <a:prstGeom prst="rect">
              <a:avLst/>
            </a:prstGeom>
          </p:spPr>
        </p:pic>
      </p:grp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8D747E6-EE2B-4A1B-A2C8-16E9C01DB808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전통 제조 데이터과 빅데이터 분석의 차이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19376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4403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1.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왜 제조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빅데이터 분석인가</a:t>
            </a:r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?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D2659F6-51B8-41EC-ADEF-B668EFC1CFC9}"/>
              </a:ext>
            </a:extLst>
          </p:cNvPr>
          <p:cNvSpPr txBox="1"/>
          <p:nvPr/>
        </p:nvSpPr>
        <p:spPr>
          <a:xfrm>
            <a:off x="889065" y="2074053"/>
            <a:ext cx="12288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데이터 수집</a:t>
            </a: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6B459657-7904-4AB6-8DA0-7DF26E2714DF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50703" y="2522590"/>
            <a:ext cx="1024171" cy="759759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5B76F10E-B723-40B7-BDA2-009DFE0C031D}"/>
              </a:ext>
            </a:extLst>
          </p:cNvPr>
          <p:cNvSpPr txBox="1"/>
          <p:nvPr/>
        </p:nvSpPr>
        <p:spPr>
          <a:xfrm>
            <a:off x="2455982" y="2074053"/>
            <a:ext cx="11929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모니터링</a:t>
            </a:r>
            <a:r>
              <a:rPr lang="en-US" altLang="ko-KR" sz="1200" b="1" dirty="0"/>
              <a:t>/</a:t>
            </a:r>
            <a:r>
              <a:rPr lang="ko-KR" altLang="en-US" sz="1200" b="1" dirty="0"/>
              <a:t>탐지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22B86F9-DC88-4DFD-B6AB-A93B036CA0E1}"/>
              </a:ext>
            </a:extLst>
          </p:cNvPr>
          <p:cNvSpPr txBox="1"/>
          <p:nvPr/>
        </p:nvSpPr>
        <p:spPr>
          <a:xfrm>
            <a:off x="4031584" y="2074053"/>
            <a:ext cx="11199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현상분석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B0C987E-8DAC-4903-ACBF-60FB586D7002}"/>
              </a:ext>
            </a:extLst>
          </p:cNvPr>
          <p:cNvSpPr txBox="1"/>
          <p:nvPr/>
        </p:nvSpPr>
        <p:spPr>
          <a:xfrm>
            <a:off x="5653205" y="2074053"/>
            <a:ext cx="10426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원인분석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370172C-613A-45AB-9661-D0697458D7BB}"/>
              </a:ext>
            </a:extLst>
          </p:cNvPr>
          <p:cNvSpPr txBox="1"/>
          <p:nvPr/>
        </p:nvSpPr>
        <p:spPr>
          <a:xfrm>
            <a:off x="7130469" y="2074053"/>
            <a:ext cx="10426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예측분석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05AD24-550F-4F10-8D46-F70EC46C2E38}"/>
              </a:ext>
            </a:extLst>
          </p:cNvPr>
          <p:cNvSpPr txBox="1"/>
          <p:nvPr/>
        </p:nvSpPr>
        <p:spPr>
          <a:xfrm>
            <a:off x="8548383" y="2074053"/>
            <a:ext cx="924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예방분석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50B13FF-4248-4D61-8C34-5C7987521226}"/>
              </a:ext>
            </a:extLst>
          </p:cNvPr>
          <p:cNvSpPr txBox="1"/>
          <p:nvPr/>
        </p:nvSpPr>
        <p:spPr>
          <a:xfrm>
            <a:off x="9847771" y="2074053"/>
            <a:ext cx="9559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/>
              <a:t>자율운영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6683FACE-4258-49CD-89BF-0E2AEF99BEC5}"/>
              </a:ext>
            </a:extLst>
          </p:cNvPr>
          <p:cNvCxnSpPr>
            <a:cxnSpLocks/>
            <a:stCxn id="41" idx="3"/>
            <a:endCxn id="43" idx="1"/>
          </p:cNvCxnSpPr>
          <p:nvPr/>
        </p:nvCxnSpPr>
        <p:spPr>
          <a:xfrm>
            <a:off x="2117869" y="2212553"/>
            <a:ext cx="33811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ACC7C375-0446-4B69-A660-FCD885D9A4A6}"/>
              </a:ext>
            </a:extLst>
          </p:cNvPr>
          <p:cNvCxnSpPr>
            <a:cxnSpLocks/>
            <a:stCxn id="43" idx="3"/>
            <a:endCxn id="44" idx="1"/>
          </p:cNvCxnSpPr>
          <p:nvPr/>
        </p:nvCxnSpPr>
        <p:spPr>
          <a:xfrm>
            <a:off x="3648942" y="2212553"/>
            <a:ext cx="38264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4A1CE58-17A9-4113-8E2E-796530763AD0}"/>
              </a:ext>
            </a:extLst>
          </p:cNvPr>
          <p:cNvCxnSpPr>
            <a:cxnSpLocks/>
            <a:stCxn id="44" idx="3"/>
            <a:endCxn id="45" idx="1"/>
          </p:cNvCxnSpPr>
          <p:nvPr/>
        </p:nvCxnSpPr>
        <p:spPr>
          <a:xfrm>
            <a:off x="5151506" y="2212553"/>
            <a:ext cx="50169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C9485118-09DD-46DF-A245-1C606EF35688}"/>
              </a:ext>
            </a:extLst>
          </p:cNvPr>
          <p:cNvCxnSpPr>
            <a:cxnSpLocks/>
            <a:stCxn id="45" idx="3"/>
            <a:endCxn id="46" idx="1"/>
          </p:cNvCxnSpPr>
          <p:nvPr/>
        </p:nvCxnSpPr>
        <p:spPr>
          <a:xfrm>
            <a:off x="6695830" y="2212553"/>
            <a:ext cx="43463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4A7A329E-5EA2-4987-8DCA-D82AC2B271DE}"/>
              </a:ext>
            </a:extLst>
          </p:cNvPr>
          <p:cNvCxnSpPr>
            <a:cxnSpLocks/>
            <a:stCxn id="46" idx="3"/>
            <a:endCxn id="47" idx="1"/>
          </p:cNvCxnSpPr>
          <p:nvPr/>
        </p:nvCxnSpPr>
        <p:spPr>
          <a:xfrm>
            <a:off x="8173095" y="2212553"/>
            <a:ext cx="375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1CFB791E-F51A-4B51-AFCA-2D5DB14467B6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9472483" y="2212553"/>
            <a:ext cx="37528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EB851C5-E813-492C-B208-85E150442C35}"/>
              </a:ext>
            </a:extLst>
          </p:cNvPr>
          <p:cNvSpPr txBox="1"/>
          <p:nvPr/>
        </p:nvSpPr>
        <p:spPr>
          <a:xfrm>
            <a:off x="982129" y="3383131"/>
            <a:ext cx="9204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00000"/>
                </a:solidFill>
              </a:rPr>
              <a:t>App, Iot, … 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22A91717-90DC-457A-81C5-CE071FAB8F67}"/>
              </a:ext>
            </a:extLst>
          </p:cNvPr>
          <p:cNvGrpSpPr/>
          <p:nvPr/>
        </p:nvGrpSpPr>
        <p:grpSpPr>
          <a:xfrm>
            <a:off x="2641453" y="2564436"/>
            <a:ext cx="855195" cy="612006"/>
            <a:chOff x="674267" y="3781350"/>
            <a:chExt cx="855195" cy="612006"/>
          </a:xfrm>
        </p:grpSpPr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BD4C6A07-AC7B-47A8-AF08-D0A641F9E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74267" y="3796179"/>
              <a:ext cx="387961" cy="319941"/>
            </a:xfrm>
            <a:prstGeom prst="rect">
              <a:avLst/>
            </a:prstGeom>
          </p:spPr>
        </p:pic>
        <p:pic>
          <p:nvPicPr>
            <p:cNvPr id="58" name="그림 57">
              <a:extLst>
                <a:ext uri="{FF2B5EF4-FFF2-40B4-BE49-F238E27FC236}">
                  <a16:creationId xmlns:a16="http://schemas.microsoft.com/office/drawing/2014/main" id="{F3264AA7-42EB-470C-B13D-F01E989B88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62228" y="3781350"/>
              <a:ext cx="467234" cy="360000"/>
            </a:xfrm>
            <a:prstGeom prst="rect">
              <a:avLst/>
            </a:prstGeom>
          </p:spPr>
        </p:pic>
        <p:pic>
          <p:nvPicPr>
            <p:cNvPr id="59" name="Picture 2" descr="Evocon - Real-Time production monitoring">
              <a:extLst>
                <a:ext uri="{FF2B5EF4-FFF2-40B4-BE49-F238E27FC236}">
                  <a16:creationId xmlns:a16="http://schemas.microsoft.com/office/drawing/2014/main" id="{F5CC5659-DE39-4E5A-86AF-50C4C3F7F188}"/>
                </a:ext>
              </a:extLst>
            </p:cNvPr>
            <p:cNvPicPr>
              <a:picLocks noChangeArrowheads="1"/>
            </p:cNvPicPr>
            <p:nvPr/>
          </p:nvPicPr>
          <p:blipFill rotWithShape="1">
            <a:blip r:embed="rId5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509" t="24924" r="6534" b="4666"/>
            <a:stretch/>
          </p:blipFill>
          <p:spPr bwMode="auto">
            <a:xfrm>
              <a:off x="691388" y="4147135"/>
              <a:ext cx="792000" cy="2462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68C74009-C7BB-4DCF-ACB6-F4479809EAFB}"/>
              </a:ext>
            </a:extLst>
          </p:cNvPr>
          <p:cNvSpPr txBox="1"/>
          <p:nvPr/>
        </p:nvSpPr>
        <p:spPr>
          <a:xfrm>
            <a:off x="2574909" y="3385768"/>
            <a:ext cx="9589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" b="1" dirty="0">
                <a:solidFill>
                  <a:srgbClr val="C00000"/>
                </a:solidFill>
              </a:rPr>
              <a:t>Visualization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id="{58FC3439-6551-451C-B0DE-96DBA18F173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73942" y="2556465"/>
            <a:ext cx="792000" cy="640793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0BB7C314-ABFC-494F-BF0B-A2BBBAFE6BEA}"/>
              </a:ext>
            </a:extLst>
          </p:cNvPr>
          <p:cNvSpPr txBox="1"/>
          <p:nvPr/>
        </p:nvSpPr>
        <p:spPr>
          <a:xfrm>
            <a:off x="5674939" y="3308548"/>
            <a:ext cx="104387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원인</a:t>
            </a:r>
            <a:r>
              <a:rPr lang="en-US" altLang="ko-KR" sz="1000" b="1" dirty="0">
                <a:solidFill>
                  <a:srgbClr val="C00000"/>
                </a:solidFill>
              </a:rPr>
              <a:t> </a:t>
            </a:r>
            <a:r>
              <a:rPr lang="ko-KR" altLang="en-US" sz="1000" b="1" dirty="0">
                <a:solidFill>
                  <a:srgbClr val="C00000"/>
                </a:solidFill>
              </a:rPr>
              <a:t>요소 파악</a:t>
            </a:r>
          </a:p>
        </p:txBody>
      </p:sp>
      <p:pic>
        <p:nvPicPr>
          <p:cNvPr id="63" name="Picture 4" descr="관련 이미지">
            <a:extLst>
              <a:ext uri="{FF2B5EF4-FFF2-40B4-BE49-F238E27FC236}">
                <a16:creationId xmlns:a16="http://schemas.microsoft.com/office/drawing/2014/main" id="{7648DB72-C0A7-4E0A-B4F6-D67D288BF4ED}"/>
              </a:ext>
            </a:extLst>
          </p:cNvPr>
          <p:cNvPicPr>
            <a:picLocks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5385" y="2546440"/>
            <a:ext cx="845103" cy="63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8" descr="neural network image에 대한 이미지 검색결과">
            <a:extLst>
              <a:ext uri="{FF2B5EF4-FFF2-40B4-BE49-F238E27FC236}">
                <a16:creationId xmlns:a16="http://schemas.microsoft.com/office/drawing/2014/main" id="{2E28C183-3F81-4DCF-9A33-05AAE6435208}"/>
              </a:ext>
            </a:extLst>
          </p:cNvPr>
          <p:cNvPicPr>
            <a:picLocks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89119" y="2497504"/>
            <a:ext cx="890962" cy="7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neural network image에 대한 이미지 검색결과">
            <a:extLst>
              <a:ext uri="{FF2B5EF4-FFF2-40B4-BE49-F238E27FC236}">
                <a16:creationId xmlns:a16="http://schemas.microsoft.com/office/drawing/2014/main" id="{925B64C5-DBBF-4291-8643-F90280102CD4}"/>
              </a:ext>
            </a:extLst>
          </p:cNvPr>
          <p:cNvPicPr>
            <a:picLocks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47840" y="2506916"/>
            <a:ext cx="873976" cy="61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2" descr="관련 이미지">
            <a:extLst>
              <a:ext uri="{FF2B5EF4-FFF2-40B4-BE49-F238E27FC236}">
                <a16:creationId xmlns:a16="http://schemas.microsoft.com/office/drawing/2014/main" id="{620E9284-3E54-45C2-BF90-0CE7D6467A90}"/>
              </a:ext>
            </a:extLst>
          </p:cNvPr>
          <p:cNvPicPr>
            <a:picLocks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29746" y="2456600"/>
            <a:ext cx="873976" cy="64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68A94607-0D4F-4402-930A-F75F03A99BAB}"/>
              </a:ext>
            </a:extLst>
          </p:cNvPr>
          <p:cNvSpPr txBox="1"/>
          <p:nvPr/>
        </p:nvSpPr>
        <p:spPr>
          <a:xfrm>
            <a:off x="3916558" y="3344794"/>
            <a:ext cx="13067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문제점</a:t>
            </a:r>
            <a:r>
              <a:rPr lang="en-US" altLang="ko-KR" sz="1000" b="1" dirty="0">
                <a:solidFill>
                  <a:srgbClr val="C00000"/>
                </a:solidFill>
              </a:rPr>
              <a:t>/</a:t>
            </a:r>
            <a:r>
              <a:rPr lang="ko-KR" altLang="en-US" sz="1000" b="1" dirty="0">
                <a:solidFill>
                  <a:srgbClr val="C00000"/>
                </a:solidFill>
              </a:rPr>
              <a:t>개선점 파악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175835F-832E-4442-8163-AFE5F379DD8D}"/>
              </a:ext>
            </a:extLst>
          </p:cNvPr>
          <p:cNvSpPr txBox="1"/>
          <p:nvPr/>
        </p:nvSpPr>
        <p:spPr>
          <a:xfrm>
            <a:off x="7137909" y="3297216"/>
            <a:ext cx="10502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학습</a:t>
            </a:r>
            <a:r>
              <a:rPr lang="en-US" altLang="ko-KR" sz="1000" b="1" dirty="0">
                <a:solidFill>
                  <a:srgbClr val="C00000"/>
                </a:solidFill>
              </a:rPr>
              <a:t>/</a:t>
            </a:r>
            <a:r>
              <a:rPr lang="ko-KR" altLang="en-US" sz="1000" b="1" dirty="0">
                <a:solidFill>
                  <a:srgbClr val="C00000"/>
                </a:solidFill>
              </a:rPr>
              <a:t>예측 모델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49F9FF-B261-4EDF-A6B1-531E363C7209}"/>
              </a:ext>
            </a:extLst>
          </p:cNvPr>
          <p:cNvSpPr txBox="1"/>
          <p:nvPr/>
        </p:nvSpPr>
        <p:spPr>
          <a:xfrm>
            <a:off x="8696107" y="3297216"/>
            <a:ext cx="7425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예방 모델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B237250A-4278-41FC-915D-AD8B8ACD65BE}"/>
              </a:ext>
            </a:extLst>
          </p:cNvPr>
          <p:cNvSpPr txBox="1"/>
          <p:nvPr/>
        </p:nvSpPr>
        <p:spPr>
          <a:xfrm>
            <a:off x="9930557" y="3275409"/>
            <a:ext cx="87235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>
                <a:solidFill>
                  <a:srgbClr val="C00000"/>
                </a:solidFill>
              </a:rPr>
              <a:t>자율운영 </a:t>
            </a:r>
            <a:r>
              <a:rPr lang="en-US" altLang="ko-KR" sz="1000" b="1" dirty="0">
                <a:solidFill>
                  <a:srgbClr val="C00000"/>
                </a:solidFill>
              </a:rPr>
              <a:t>AI</a:t>
            </a:r>
            <a:endParaRPr lang="ko-KR" altLang="en-US" sz="1000" b="1" dirty="0">
              <a:solidFill>
                <a:srgbClr val="C0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F6F30B6-8FA1-4538-A6F6-8E7D82F56362}"/>
              </a:ext>
            </a:extLst>
          </p:cNvPr>
          <p:cNvSpPr txBox="1"/>
          <p:nvPr/>
        </p:nvSpPr>
        <p:spPr>
          <a:xfrm>
            <a:off x="9004276" y="1467304"/>
            <a:ext cx="16834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/>
              <a:t>고도화</a:t>
            </a:r>
            <a:r>
              <a:rPr lang="en-US" altLang="ko-KR" sz="1000" b="1" dirty="0"/>
              <a:t>(Level 5): </a:t>
            </a:r>
            <a:r>
              <a:rPr lang="ko-KR" altLang="en-US" sz="1000" b="1" dirty="0"/>
              <a:t>자율운영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2F700EA-92A1-48C2-9AEF-7FC796E91DF0}"/>
              </a:ext>
            </a:extLst>
          </p:cNvPr>
          <p:cNvSpPr txBox="1"/>
          <p:nvPr/>
        </p:nvSpPr>
        <p:spPr>
          <a:xfrm>
            <a:off x="3727404" y="1461091"/>
            <a:ext cx="168507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/>
              <a:t>중간</a:t>
            </a:r>
            <a:r>
              <a:rPr lang="en-US" altLang="ko-KR" sz="1000" b="1" dirty="0"/>
              <a:t>1(Level 3): </a:t>
            </a:r>
            <a:r>
              <a:rPr lang="ko-KR" altLang="en-US" sz="1000" b="1" dirty="0"/>
              <a:t>분석</a:t>
            </a:r>
            <a:r>
              <a:rPr lang="en-US" altLang="ko-KR" sz="1000" b="1" dirty="0"/>
              <a:t>/</a:t>
            </a:r>
            <a:r>
              <a:rPr lang="ko-KR" altLang="en-US" sz="1000" b="1" dirty="0"/>
              <a:t>제어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E79E5C4D-0148-4A56-BFA7-468A9553EDE1}"/>
              </a:ext>
            </a:extLst>
          </p:cNvPr>
          <p:cNvSpPr txBox="1"/>
          <p:nvPr/>
        </p:nvSpPr>
        <p:spPr>
          <a:xfrm>
            <a:off x="1075801" y="1477532"/>
            <a:ext cx="19880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기초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(Level 1, 2):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점검</a:t>
            </a:r>
            <a:r>
              <a:rPr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모니터링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F07B335-4F67-44DF-BD54-80844BC23F09}"/>
              </a:ext>
            </a:extLst>
          </p:cNvPr>
          <p:cNvSpPr txBox="1"/>
          <p:nvPr/>
        </p:nvSpPr>
        <p:spPr>
          <a:xfrm>
            <a:off x="6822121" y="1473598"/>
            <a:ext cx="154561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b="1" dirty="0"/>
              <a:t>중간</a:t>
            </a:r>
            <a:r>
              <a:rPr lang="en-US" altLang="ko-KR" sz="1000" b="1" dirty="0"/>
              <a:t>2(Level 4): </a:t>
            </a:r>
            <a:r>
              <a:rPr lang="ko-KR" altLang="en-US" sz="1000" b="1" dirty="0"/>
              <a:t>최적화</a:t>
            </a: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CE62ED56-207B-4C67-AD48-10C13C39F26D}"/>
              </a:ext>
            </a:extLst>
          </p:cNvPr>
          <p:cNvCxnSpPr>
            <a:cxnSpLocks/>
          </p:cNvCxnSpPr>
          <p:nvPr/>
        </p:nvCxnSpPr>
        <p:spPr>
          <a:xfrm>
            <a:off x="982129" y="1801721"/>
            <a:ext cx="211105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9C8A5509-77F5-421D-8233-3F9222D14031}"/>
              </a:ext>
            </a:extLst>
          </p:cNvPr>
          <p:cNvCxnSpPr>
            <a:cxnSpLocks/>
          </p:cNvCxnSpPr>
          <p:nvPr/>
        </p:nvCxnSpPr>
        <p:spPr>
          <a:xfrm>
            <a:off x="3092937" y="1801721"/>
            <a:ext cx="308164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C141064B-A109-4265-9FDB-FD94DC52EE76}"/>
              </a:ext>
            </a:extLst>
          </p:cNvPr>
          <p:cNvCxnSpPr>
            <a:cxnSpLocks/>
          </p:cNvCxnSpPr>
          <p:nvPr/>
        </p:nvCxnSpPr>
        <p:spPr>
          <a:xfrm>
            <a:off x="6174416" y="1801721"/>
            <a:ext cx="2836017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35CE275C-3D3C-484F-8E7B-06CFFC28216C}"/>
              </a:ext>
            </a:extLst>
          </p:cNvPr>
          <p:cNvCxnSpPr>
            <a:cxnSpLocks/>
          </p:cNvCxnSpPr>
          <p:nvPr/>
        </p:nvCxnSpPr>
        <p:spPr>
          <a:xfrm>
            <a:off x="9015403" y="1801721"/>
            <a:ext cx="17256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7E3525EE-FDE4-4524-8FFD-57ABD8AA3576}"/>
              </a:ext>
            </a:extLst>
          </p:cNvPr>
          <p:cNvCxnSpPr/>
          <p:nvPr/>
        </p:nvCxnSpPr>
        <p:spPr>
          <a:xfrm>
            <a:off x="3092937" y="1645785"/>
            <a:ext cx="0" cy="28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B82C08C9-94B2-44D9-81B6-1CC1858E7938}"/>
              </a:ext>
            </a:extLst>
          </p:cNvPr>
          <p:cNvCxnSpPr/>
          <p:nvPr/>
        </p:nvCxnSpPr>
        <p:spPr>
          <a:xfrm>
            <a:off x="6176920" y="1645785"/>
            <a:ext cx="0" cy="28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2" name="직선 연결선 81">
            <a:extLst>
              <a:ext uri="{FF2B5EF4-FFF2-40B4-BE49-F238E27FC236}">
                <a16:creationId xmlns:a16="http://schemas.microsoft.com/office/drawing/2014/main" id="{1220F81B-5666-4727-814E-25F9A16642CA}"/>
              </a:ext>
            </a:extLst>
          </p:cNvPr>
          <p:cNvCxnSpPr/>
          <p:nvPr/>
        </p:nvCxnSpPr>
        <p:spPr>
          <a:xfrm>
            <a:off x="9010957" y="1645785"/>
            <a:ext cx="0" cy="28800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스마트공장 수준별 단계 이미지 검색결과&quot;">
            <a:extLst>
              <a:ext uri="{FF2B5EF4-FFF2-40B4-BE49-F238E27FC236}">
                <a16:creationId xmlns:a16="http://schemas.microsoft.com/office/drawing/2014/main" id="{AF921CEC-3708-4294-B203-BA9391569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895" y="4122805"/>
            <a:ext cx="4660209" cy="2127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FC10A841-CFF5-4F83-8D5C-0C1BAE2D9C8D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제조 빅데이터 분석 단계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4292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C75EAA-5F44-474C-AA9E-C1CA8A63AA72}"/>
              </a:ext>
            </a:extLst>
          </p:cNvPr>
          <p:cNvSpPr txBox="1"/>
          <p:nvPr/>
        </p:nvSpPr>
        <p:spPr>
          <a:xfrm>
            <a:off x="2524354" y="2827187"/>
            <a:ext cx="7223452" cy="2504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 </a:t>
            </a:r>
            <a:r>
              <a:rPr lang="ko-KR" altLang="en-US" sz="3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제조 빅데이터 분석 범위 및 내용</a:t>
            </a:r>
            <a:endParaRPr lang="en-US" altLang="ko-KR" sz="3400" b="1" dirty="0">
              <a:solidFill>
                <a:schemeClr val="accent5">
                  <a:lumMod val="75000"/>
                </a:schemeClr>
              </a:solidFill>
              <a:latin typeface="+mn-ea"/>
              <a:cs typeface="Arial Unicode MS" panose="020B0604020202020204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200" dirty="0">
                <a:latin typeface="+mn-ea"/>
                <a:cs typeface="Arial Unicode MS" panose="020B0604020202020204" pitchFamily="50" charset="-127"/>
              </a:rPr>
              <a:t>   2.1 </a:t>
            </a:r>
            <a:r>
              <a:rPr lang="ko-KR" altLang="en-US" sz="2200" dirty="0"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(Operating Data</a:t>
            </a:r>
            <a:r>
              <a:rPr lang="ko-KR" altLang="en-US" sz="14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Analysis)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  <a:cs typeface="Arial Unicode MS" panose="020B0604020202020204" pitchFamily="50" charset="-127"/>
              </a:rPr>
              <a:t>   2.2 </a:t>
            </a:r>
            <a:r>
              <a:rPr lang="ko-KR" altLang="en-US" sz="2200" dirty="0">
                <a:latin typeface="+mn-ea"/>
                <a:cs typeface="Arial Unicode MS" panose="020B0604020202020204" pitchFamily="50" charset="-127"/>
              </a:rPr>
              <a:t>공정 가공</a:t>
            </a:r>
            <a:r>
              <a:rPr lang="en-US" altLang="ko-KR" sz="2200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ko-KR" altLang="en-US" sz="2200" dirty="0">
                <a:latin typeface="+mn-ea"/>
                <a:cs typeface="Arial Unicode MS" panose="020B0604020202020204" pitchFamily="50" charset="-127"/>
              </a:rPr>
              <a:t>빅데이터 분석 </a:t>
            </a:r>
            <a:r>
              <a:rPr lang="en-US" altLang="ko-KR" sz="1400" dirty="0">
                <a:latin typeface="+mn-ea"/>
                <a:cs typeface="Arial Unicode MS" panose="020B0604020202020204" pitchFamily="50" charset="-127"/>
              </a:rPr>
              <a:t>(Recipe Data Analysis)</a:t>
            </a:r>
          </a:p>
          <a:p>
            <a:pPr>
              <a:lnSpc>
                <a:spcPct val="150000"/>
              </a:lnSpc>
            </a:pPr>
            <a:r>
              <a:rPr lang="en-US" altLang="ko-KR" sz="2200" dirty="0">
                <a:latin typeface="+mn-ea"/>
                <a:cs typeface="Arial Unicode MS" panose="020B0604020202020204" pitchFamily="50" charset="-127"/>
              </a:rPr>
              <a:t>   2.3 </a:t>
            </a:r>
            <a:r>
              <a:rPr lang="ko-KR" altLang="en-US" sz="2200" dirty="0">
                <a:latin typeface="+mn-ea"/>
                <a:cs typeface="Arial Unicode MS" panose="020B0604020202020204" pitchFamily="50" charset="-127"/>
              </a:rPr>
              <a:t>제조 빅데이터 분석 도구</a:t>
            </a:r>
            <a:endParaRPr lang="en-US" altLang="ko-KR" sz="2200" dirty="0"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858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5EC25BD-BA7D-47C3-A361-B3DC8122EF38}"/>
              </a:ext>
            </a:extLst>
          </p:cNvPr>
          <p:cNvSpPr txBox="1"/>
          <p:nvPr/>
        </p:nvSpPr>
        <p:spPr>
          <a:xfrm>
            <a:off x="153556" y="155924"/>
            <a:ext cx="6763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2.1 </a:t>
            </a:r>
            <a:r>
              <a:rPr lang="ko-KR" altLang="en-US" sz="24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공장 운영 빅데이터 분석 </a:t>
            </a:r>
            <a:r>
              <a:rPr lang="en-US" altLang="ko-KR" sz="1600" b="1" dirty="0">
                <a:solidFill>
                  <a:schemeClr val="accent5">
                    <a:lumMod val="75000"/>
                  </a:schemeClr>
                </a:solidFill>
                <a:latin typeface="+mn-ea"/>
                <a:cs typeface="Arial Unicode MS" panose="020B0604020202020204" pitchFamily="50" charset="-127"/>
              </a:rPr>
              <a:t>(Operating Data Analysis)</a:t>
            </a:r>
          </a:p>
        </p:txBody>
      </p:sp>
      <p:graphicFrame>
        <p:nvGraphicFramePr>
          <p:cNvPr id="85" name="표 7">
            <a:extLst>
              <a:ext uri="{FF2B5EF4-FFF2-40B4-BE49-F238E27FC236}">
                <a16:creationId xmlns:a16="http://schemas.microsoft.com/office/drawing/2014/main" id="{01D2B7A4-5BA5-47FC-813A-BEEEB49224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4404679"/>
              </p:ext>
            </p:extLst>
          </p:nvPr>
        </p:nvGraphicFramePr>
        <p:xfrm>
          <a:off x="327048" y="1873009"/>
          <a:ext cx="11573502" cy="36217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857834">
                  <a:extLst>
                    <a:ext uri="{9D8B030D-6E8A-4147-A177-3AD203B41FA5}">
                      <a16:colId xmlns:a16="http://schemas.microsoft.com/office/drawing/2014/main" val="2054168166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2505739564"/>
                    </a:ext>
                  </a:extLst>
                </a:gridCol>
                <a:gridCol w="3857834">
                  <a:extLst>
                    <a:ext uri="{9D8B030D-6E8A-4147-A177-3AD203B41FA5}">
                      <a16:colId xmlns:a16="http://schemas.microsoft.com/office/drawing/2014/main" val="157249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600" b="1" dirty="0"/>
                        <a:t>Level 3</a:t>
                      </a:r>
                    </a:p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분석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인지 단계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예측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/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제어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Level 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kumimoji="0" lang="ko-KR" altLang="en-US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자율운영 단계</a:t>
                      </a:r>
                      <a:r>
                        <a:rPr kumimoji="0" lang="en-US" altLang="ko-KR" sz="12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ko-KR" altLang="en-US" sz="1600" dirty="0">
                        <a:solidFill>
                          <a:schemeClr val="bg1"/>
                        </a:solidFill>
                      </a:endParaRPr>
                    </a:p>
                  </a:txBody>
                  <a:tcPr marT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213458"/>
                  </a:ext>
                </a:extLst>
              </a:tr>
              <a:tr h="2971328"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생산효율 최대화</a:t>
                      </a:r>
                      <a:r>
                        <a:rPr lang="en-US" altLang="ko-KR" sz="1600" dirty="0"/>
                        <a:t>(4M) – </a:t>
                      </a:r>
                      <a:r>
                        <a:rPr lang="ko-KR" altLang="en-US" sz="1600" dirty="0"/>
                        <a:t>생산가동율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비가동 </a:t>
                      </a:r>
                      <a:r>
                        <a:rPr lang="en-US" altLang="ko-KR" sz="1600" dirty="0"/>
                        <a:t>Zero</a:t>
                      </a:r>
                      <a:r>
                        <a:rPr lang="ko-KR" altLang="en-US" sz="1600" dirty="0"/>
                        <a:t>화</a:t>
                      </a: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문제분석</a:t>
                      </a:r>
                      <a:r>
                        <a:rPr lang="en-US" altLang="ko-KR" sz="1600" dirty="0"/>
                        <a:t>/</a:t>
                      </a:r>
                      <a:r>
                        <a:rPr lang="ko-KR" altLang="en-US" sz="1600" dirty="0"/>
                        <a:t>인지</a:t>
                      </a:r>
                      <a:r>
                        <a:rPr lang="en-US" altLang="ko-KR" sz="1600" dirty="0"/>
                        <a:t>)</a:t>
                      </a:r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문제 신속 대응 및 개선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조건</a:t>
                      </a:r>
                      <a:r>
                        <a:rPr lang="en-US" altLang="ko-KR" sz="1600" dirty="0"/>
                        <a:t>(Recipe)</a:t>
                      </a:r>
                      <a:r>
                        <a:rPr lang="ko-KR" altLang="en-US" sz="1600" dirty="0"/>
                        <a:t> 최적화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문제 예측 및 사전예방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생산효율 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조건</a:t>
                      </a:r>
                      <a:r>
                        <a:rPr lang="en-US" altLang="ko-KR" sz="1600" dirty="0"/>
                        <a:t>(Recipe) </a:t>
                      </a:r>
                      <a:r>
                        <a:rPr lang="ko-KR" altLang="en-US" sz="1600" dirty="0"/>
                        <a:t>예측 및 제어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AutoNum type="arabicPeriod"/>
                      </a:pPr>
                      <a:r>
                        <a:rPr lang="ko-KR" altLang="en-US" sz="1600" dirty="0"/>
                        <a:t>생산 비용 예측 및 최소화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생산효율 최적화 자율운영</a:t>
                      </a:r>
                      <a:endParaRPr lang="en-US" altLang="ko-KR" sz="1600" dirty="0"/>
                    </a:p>
                    <a:p>
                      <a:pPr marL="266700" indent="-266700" latinLnBrk="1">
                        <a:lnSpc>
                          <a:spcPct val="200000"/>
                        </a:lnSpc>
                        <a:buFont typeface="Arial" panose="020B0604020202020204" pitchFamily="34" charset="0"/>
                        <a:buAutoNum type="arabicPeriod"/>
                      </a:pPr>
                      <a:r>
                        <a:rPr lang="ko-KR" altLang="en-US" sz="1600" dirty="0"/>
                        <a:t>생산 비용 최적화 자율운영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85230571"/>
                  </a:ext>
                </a:extLst>
              </a:tr>
            </a:tbl>
          </a:graphicData>
        </a:graphic>
      </p:graphicFrame>
      <p:sp>
        <p:nvSpPr>
          <p:cNvPr id="86" name="직사각형 85">
            <a:extLst>
              <a:ext uri="{FF2B5EF4-FFF2-40B4-BE49-F238E27FC236}">
                <a16:creationId xmlns:a16="http://schemas.microsoft.com/office/drawing/2014/main" id="{CE8C29E5-0ECA-4ED0-9B74-AFCF66BE007A}"/>
              </a:ext>
            </a:extLst>
          </p:cNvPr>
          <p:cNvSpPr/>
          <p:nvPr/>
        </p:nvSpPr>
        <p:spPr>
          <a:xfrm>
            <a:off x="203200" y="828937"/>
            <a:ext cx="9702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맑은 고딕" panose="020B0503020000020004" pitchFamily="50" charset="-127"/>
              <a:buChar char="▣"/>
            </a:pP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빅데이터 분석 활용 핵심 목적 </a:t>
            </a:r>
            <a:r>
              <a:rPr lang="en-US" altLang="ko-KR" b="1" dirty="0">
                <a:latin typeface="+mn-ea"/>
                <a:cs typeface="Arial Unicode MS" panose="020B0604020202020204" pitchFamily="50" charset="-127"/>
              </a:rPr>
              <a:t>- </a:t>
            </a:r>
            <a:r>
              <a:rPr lang="ko-KR" altLang="en-US" b="1" dirty="0">
                <a:latin typeface="+mn-ea"/>
                <a:cs typeface="Arial Unicode MS" panose="020B0604020202020204" pitchFamily="50" charset="-127"/>
              </a:rPr>
              <a:t>생산관리</a:t>
            </a:r>
            <a:endParaRPr lang="en-US" altLang="ko-KR" b="1" dirty="0">
              <a:latin typeface="+mn-ea"/>
              <a:cs typeface="Arial Unicode MS" panose="020B06040202020202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0004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2213</TotalTime>
  <Words>2822</Words>
  <Application>Microsoft Office PowerPoint</Application>
  <PresentationFormat>와이드스크린</PresentationFormat>
  <Paragraphs>525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Ubuntu</vt:lpstr>
      <vt:lpstr>YGO115-Identity-H</vt:lpstr>
      <vt:lpstr>YGO135-Identity-H</vt:lpstr>
      <vt:lpstr>맑은 고딕</vt:lpstr>
      <vt:lpstr>Arial</vt:lpstr>
      <vt:lpstr>Calibri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정윤 박</dc:creator>
  <cp:lastModifiedBy>정윤 박</cp:lastModifiedBy>
  <cp:revision>169</cp:revision>
  <dcterms:created xsi:type="dcterms:W3CDTF">2019-10-04T02:36:07Z</dcterms:created>
  <dcterms:modified xsi:type="dcterms:W3CDTF">2019-11-26T01:28:27Z</dcterms:modified>
</cp:coreProperties>
</file>